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683" r:id="rId3"/>
    <p:sldId id="829" r:id="rId4"/>
    <p:sldId id="918" r:id="rId5"/>
    <p:sldId id="919" r:id="rId6"/>
    <p:sldId id="920" r:id="rId7"/>
    <p:sldId id="923" r:id="rId8"/>
    <p:sldId id="924" r:id="rId9"/>
    <p:sldId id="925" r:id="rId10"/>
    <p:sldId id="922" r:id="rId11"/>
    <p:sldId id="926" r:id="rId12"/>
    <p:sldId id="928" r:id="rId13"/>
    <p:sldId id="929" r:id="rId14"/>
    <p:sldId id="931" r:id="rId15"/>
    <p:sldId id="935" r:id="rId16"/>
    <p:sldId id="941" r:id="rId17"/>
    <p:sldId id="942" r:id="rId18"/>
    <p:sldId id="943" r:id="rId19"/>
    <p:sldId id="944" r:id="rId20"/>
    <p:sldId id="945" r:id="rId21"/>
    <p:sldId id="946" r:id="rId22"/>
    <p:sldId id="947" r:id="rId23"/>
    <p:sldId id="948" r:id="rId24"/>
    <p:sldId id="641" r:id="rId25"/>
    <p:sldId id="936" r:id="rId26"/>
    <p:sldId id="938" r:id="rId27"/>
    <p:sldId id="939" r:id="rId28"/>
    <p:sldId id="940" r:id="rId29"/>
    <p:sldId id="949" r:id="rId30"/>
    <p:sldId id="950" r:id="rId31"/>
    <p:sldId id="951" r:id="rId32"/>
    <p:sldId id="952" r:id="rId33"/>
    <p:sldId id="954" r:id="rId34"/>
    <p:sldId id="953" r:id="rId35"/>
    <p:sldId id="956" r:id="rId36"/>
    <p:sldId id="957" r:id="rId37"/>
    <p:sldId id="962" r:id="rId38"/>
    <p:sldId id="963" r:id="rId39"/>
    <p:sldId id="958" r:id="rId40"/>
    <p:sldId id="960" r:id="rId41"/>
    <p:sldId id="966" r:id="rId42"/>
    <p:sldId id="937" r:id="rId43"/>
    <p:sldId id="964" r:id="rId44"/>
    <p:sldId id="965" r:id="rId45"/>
    <p:sldId id="968" r:id="rId46"/>
    <p:sldId id="969" r:id="rId47"/>
    <p:sldId id="972" r:id="rId48"/>
    <p:sldId id="973" r:id="rId49"/>
    <p:sldId id="970" r:id="rId50"/>
    <p:sldId id="971" r:id="rId51"/>
    <p:sldId id="934" r:id="rId52"/>
    <p:sldId id="927" r:id="rId53"/>
    <p:sldId id="967" r:id="rId54"/>
    <p:sldId id="959" r:id="rId55"/>
    <p:sldId id="980" r:id="rId56"/>
    <p:sldId id="974" r:id="rId57"/>
    <p:sldId id="975" r:id="rId58"/>
    <p:sldId id="976" r:id="rId59"/>
    <p:sldId id="977" r:id="rId60"/>
    <p:sldId id="978" r:id="rId61"/>
    <p:sldId id="979" r:id="rId62"/>
    <p:sldId id="98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218C7-B289-453A-9E7D-675FE74D3431}" v="1462" dt="2024-10-08T16:59:26.677"/>
    <p1510:client id="{CA53FEFF-DB97-4BBE-934F-7780720B5B15}" v="32" dt="2024-10-08T13:20:33.934"/>
    <p1510:client id="{EE323614-A78E-4EAF-9819-91D7BA4B920A}" v="63" dt="2024-10-08T22:51:16.69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341" autoAdjust="0"/>
  </p:normalViewPr>
  <p:slideViewPr>
    <p:cSldViewPr snapToGrid="0" showGuides="1">
      <p:cViewPr varScale="1">
        <p:scale>
          <a:sx n="103" d="100"/>
          <a:sy n="103" d="100"/>
        </p:scale>
        <p:origin x="918" y="114"/>
      </p:cViewPr>
      <p:guideLst>
        <p:guide orient="horz" pos="2184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u\Documents\HydroHP\Examples\Example_4_Irregular_X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spc="0" baseline="0">
              <a:solidFill>
                <a:sysClr val="windowText" lastClr="000000"/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603258967629046"/>
          <c:y val="0.17106481481481481"/>
          <c:w val="0.77242553834594296"/>
          <c:h val="0.64239802909266985"/>
        </c:manualLayout>
      </c:layout>
      <c:scatterChart>
        <c:scatterStyle val="lineMarker"/>
        <c:varyColors val="0"/>
        <c:ser>
          <c:idx val="0"/>
          <c:order val="0"/>
          <c:tx>
            <c:v>Cross-Section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[0]!x_coordinates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4">
                  <c:v>7</c:v>
                </c:pt>
                <c:pt idx="5">
                  <c:v>8</c:v>
                </c:pt>
                <c:pt idx="6">
                  <c:v>8</c:v>
                </c:pt>
              </c:numCache>
            </c:numRef>
          </c:xVal>
          <c:yVal>
            <c:numRef>
              <c:f>[0]!y_coordinates</c:f>
              <c:numCache>
                <c:formatCode>General</c:formatCode>
                <c:ptCount val="7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D6-4163-BABF-CF12629A5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5403392"/>
        <c:axId val="1905403808"/>
      </c:scatterChart>
      <c:valAx>
        <c:axId val="1905403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ysClr val="windowText" lastClr="000000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r>
                  <a:rPr lang="en-US"/>
                  <a:t>Station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ysClr val="windowText" lastClr="000000"/>
                  </a:solidFill>
                  <a:latin typeface="Garamond" panose="020204040303010108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ysClr val="windowText" lastClr="000000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1905403808"/>
        <c:crosses val="autoZero"/>
        <c:crossBetween val="midCat"/>
        <c:minorUnit val="1"/>
      </c:valAx>
      <c:valAx>
        <c:axId val="190540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ysClr val="windowText" lastClr="000000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r>
                  <a:rPr lang="en-US"/>
                  <a:t>Elevation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ysClr val="windowText" lastClr="000000"/>
                  </a:solidFill>
                  <a:latin typeface="Garamond" panose="020204040303010108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ysClr val="windowText" lastClr="000000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190540339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2500">
          <a:solidFill>
            <a:sysClr val="windowText" lastClr="000000"/>
          </a:solidFill>
          <a:latin typeface="Garamond" panose="02020404030301010803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82D63-4C18-4E63-B17C-2C47436E02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621D3-7B55-437B-8C62-E6EF9D202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diamodifier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ook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lenncarstenspeters?utm_source=unsplash&amp;utm_medium=referral&amp;utm_content=creditCopyText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lenncarstenspeters?utm_source=unsplash&amp;utm_medium=referral&amp;utm_content=creditCopyText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lenncarstenspeters?utm_source=unsplash&amp;utm_medium=referral&amp;utm_content=creditCopyText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lenncarstenspeters?utm_source=unsplash&amp;utm_medium=referral&amp;utm_content=creditCopyText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1C480-AF15-41D9-B9A3-8B36EFAC2A6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6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Mediamodifier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https://unsplash.com/photos/kML003ksO_0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3478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621D3-7B55-437B-8C62-E6EF9D202F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8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621D3-7B55-437B-8C62-E6EF9D202F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88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621D3-7B55-437B-8C62-E6EF9D202F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4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b="0" i="0" dirty="0">
                <a:effectLst/>
                <a:hlinkClick r:id="rId3"/>
              </a:rPr>
              <a:t>Glenn Carstens-Peters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b="0" i="0" dirty="0">
                <a:effectLst/>
                <a:hlinkClick r:id="rId4"/>
              </a:rPr>
              <a:t>Unsplash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https://unsplash.com/photos/npxXWgQ33ZQ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906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b="0" i="0" dirty="0">
                <a:effectLst/>
                <a:hlinkClick r:id="rId3"/>
              </a:rPr>
              <a:t>Glenn Carstens-Peters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b="0" i="0" dirty="0">
                <a:effectLst/>
                <a:hlinkClick r:id="rId4"/>
              </a:rPr>
              <a:t>Unsplash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https://unsplash.com/photos/npxXWgQ33ZQ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1365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b="0" i="0" dirty="0">
                <a:effectLst/>
                <a:hlinkClick r:id="rId3"/>
              </a:rPr>
              <a:t>Glenn Carstens-Peters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b="0" i="0" dirty="0">
                <a:effectLst/>
                <a:hlinkClick r:id="rId4"/>
              </a:rPr>
              <a:t>Unsplash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https://unsplash.com/photos/npxXWgQ33ZQ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46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b="0" i="0" dirty="0">
                <a:effectLst/>
                <a:hlinkClick r:id="rId3"/>
              </a:rPr>
              <a:t>Glenn Carstens-Peters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b="0" i="0" dirty="0">
                <a:effectLst/>
                <a:hlinkClick r:id="rId4"/>
              </a:rPr>
              <a:t>Unsplash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https://unsplash.com/photos/npxXWgQ33ZQ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73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C57A-F10A-ED1E-AE27-7C656B922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DD9BF-1002-3997-69DD-43E09AB7F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999C-947F-76EF-F082-390136FA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AA15C-C1AE-0A0D-66E6-C181F40E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0031-9A26-E2CB-F8BE-7F977E5C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0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8EFE-EA80-4A38-C5E1-A2AA7146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60411-7327-AE29-BE46-89DCC9064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557AC-9C79-13A3-786E-F845360C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6785-D94B-8B6A-74A5-CD7FABDA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AD46E-6C79-5B5C-59A8-2AAA14AC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6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3CFCE-2960-0B8E-E34D-EED45D079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18BE1-481F-F5C8-B743-C525FEE23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64C0E-A3B6-955B-46E3-CDCDA6F2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C529-2DAE-BCBA-4156-D91A44AE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9CD7-4765-12E7-EA0B-DE9D29DC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6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áfico 7">
            <a:extLst>
              <a:ext uri="{FF2B5EF4-FFF2-40B4-BE49-F238E27FC236}">
                <a16:creationId xmlns:a16="http://schemas.microsoft.com/office/drawing/2014/main" id="{BA304CDF-6093-AD4E-A8FA-102B2BAAF133}"/>
              </a:ext>
            </a:extLst>
          </p:cNvPr>
          <p:cNvSpPr/>
          <p:nvPr userDrawn="1"/>
        </p:nvSpPr>
        <p:spPr>
          <a:xfrm>
            <a:off x="0" y="5388864"/>
            <a:ext cx="12192000" cy="1469136"/>
          </a:xfrm>
          <a:custGeom>
            <a:avLst/>
            <a:gdLst>
              <a:gd name="connsiteX0" fmla="*/ 12192000 w 12192000"/>
              <a:gd name="connsiteY0" fmla="*/ 3085135 h 3085134"/>
              <a:gd name="connsiteX1" fmla="*/ 0 w 12192000"/>
              <a:gd name="connsiteY1" fmla="*/ 3085135 h 3085134"/>
              <a:gd name="connsiteX2" fmla="*/ 0 w 12192000"/>
              <a:gd name="connsiteY2" fmla="*/ 0 h 3085134"/>
              <a:gd name="connsiteX3" fmla="*/ 2671217 w 12192000"/>
              <a:gd name="connsiteY3" fmla="*/ 1125481 h 3085134"/>
              <a:gd name="connsiteX4" fmla="*/ 6355067 w 12192000"/>
              <a:gd name="connsiteY4" fmla="*/ 1286066 h 3085134"/>
              <a:gd name="connsiteX5" fmla="*/ 9172239 w 12192000"/>
              <a:gd name="connsiteY5" fmla="*/ 1827880 h 3085134"/>
              <a:gd name="connsiteX6" fmla="*/ 12192000 w 12192000"/>
              <a:gd name="connsiteY6" fmla="*/ 3085135 h 3085134"/>
              <a:gd name="connsiteX7" fmla="*/ 12192000 w 12192000"/>
              <a:gd name="connsiteY7" fmla="*/ 3085135 h 308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085134">
                <a:moveTo>
                  <a:pt x="12192000" y="3085135"/>
                </a:moveTo>
                <a:lnTo>
                  <a:pt x="0" y="3085135"/>
                </a:lnTo>
                <a:lnTo>
                  <a:pt x="0" y="0"/>
                </a:lnTo>
                <a:cubicBezTo>
                  <a:pt x="0" y="0"/>
                  <a:pt x="673741" y="1936172"/>
                  <a:pt x="2671217" y="1125481"/>
                </a:cubicBezTo>
                <a:cubicBezTo>
                  <a:pt x="3991185" y="589763"/>
                  <a:pt x="4899406" y="381578"/>
                  <a:pt x="6355067" y="1286066"/>
                </a:cubicBezTo>
                <a:cubicBezTo>
                  <a:pt x="7234009" y="1832204"/>
                  <a:pt x="8137804" y="2155228"/>
                  <a:pt x="9172239" y="1827880"/>
                </a:cubicBezTo>
                <a:cubicBezTo>
                  <a:pt x="10288721" y="1474565"/>
                  <a:pt x="11410652" y="2143875"/>
                  <a:pt x="12192000" y="3085135"/>
                </a:cubicBezTo>
                <a:lnTo>
                  <a:pt x="12192000" y="3085135"/>
                </a:lnTo>
                <a:close/>
              </a:path>
            </a:pathLst>
          </a:custGeom>
          <a:solidFill>
            <a:schemeClr val="accent1">
              <a:alpha val="9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pt-BB"/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9828B22A-8A93-C545-84A1-0BAED86B63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992" y="6395629"/>
            <a:ext cx="6364016" cy="462371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 i="0">
                <a:solidFill>
                  <a:schemeClr val="bg1"/>
                </a:solidFill>
                <a:latin typeface="Montserra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SUBTÍTULO</a:t>
            </a:r>
          </a:p>
        </p:txBody>
      </p:sp>
      <p:sp>
        <p:nvSpPr>
          <p:cNvPr id="3" name="Espaço Reservado para Texto 10">
            <a:extLst>
              <a:ext uri="{FF2B5EF4-FFF2-40B4-BE49-F238E27FC236}">
                <a16:creationId xmlns:a16="http://schemas.microsoft.com/office/drawing/2014/main" id="{9BB1200B-DE33-858D-0483-2D01DEB8A8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92" y="287166"/>
            <a:ext cx="10652747" cy="52389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pt-BR" sz="3600" b="1" i="0" kern="1200" dirty="0">
                <a:solidFill>
                  <a:schemeClr val="accent4"/>
                </a:solidFill>
                <a:latin typeface="Montserrat" pitchFamily="2" charset="77"/>
                <a:ea typeface="+mn-ea"/>
                <a:cs typeface="+mn-cs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SUBTÍTULO</a:t>
            </a:r>
          </a:p>
        </p:txBody>
      </p:sp>
      <p:sp>
        <p:nvSpPr>
          <p:cNvPr id="4" name="Espaço Reservado para Texto 10">
            <a:extLst>
              <a:ext uri="{FF2B5EF4-FFF2-40B4-BE49-F238E27FC236}">
                <a16:creationId xmlns:a16="http://schemas.microsoft.com/office/drawing/2014/main" id="{4933823A-957C-F4D3-C34A-C3F3AAA74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692" y="1046480"/>
            <a:ext cx="10723868" cy="4643591"/>
          </a:xfrm>
        </p:spPr>
        <p:txBody>
          <a:bodyPr>
            <a:noAutofit/>
          </a:bodyPr>
          <a:lstStyle>
            <a:lvl1pPr marL="342900" indent="-342900" algn="l">
              <a:buFont typeface="Courier New" panose="02070309020205020404" pitchFamily="49" charset="0"/>
              <a:buChar char="o"/>
              <a:defRPr sz="2400" b="0" i="0">
                <a:solidFill>
                  <a:schemeClr val="accent1"/>
                </a:solidFill>
                <a:latin typeface="Montserrat" panose="00000500000000000000" pitchFamily="2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texto mais extenso. Esta é uma caixa de texto maior que possibilita o desenvolvimento de um texto mais longo para abordar algum assunto com mais detalhamento. Mas fica aqui a dica que mesmo assim vale sempre enxugar ao máximo os textos das apresentações. Resumir os assuntos oferecendo um conteúdo mais limpo e objetivo contribuirá para que seu público sinta maior leveza e foco durante leitura de sua apresentação.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669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 23">
            <a:extLst>
              <a:ext uri="{FF2B5EF4-FFF2-40B4-BE49-F238E27FC236}">
                <a16:creationId xmlns:a16="http://schemas.microsoft.com/office/drawing/2014/main" id="{62DAF5B1-F2F1-DF41-978A-5101EDD0D3D1}"/>
              </a:ext>
            </a:extLst>
          </p:cNvPr>
          <p:cNvSpPr/>
          <p:nvPr userDrawn="1"/>
        </p:nvSpPr>
        <p:spPr>
          <a:xfrm>
            <a:off x="0" y="0"/>
            <a:ext cx="9227836" cy="6858000"/>
          </a:xfrm>
          <a:custGeom>
            <a:avLst/>
            <a:gdLst>
              <a:gd name="connsiteX0" fmla="*/ 0 w 10281920"/>
              <a:gd name="connsiteY0" fmla="*/ 0 h 6867388"/>
              <a:gd name="connsiteX1" fmla="*/ 4982408 w 10281920"/>
              <a:gd name="connsiteY1" fmla="*/ 0 h 6867388"/>
              <a:gd name="connsiteX2" fmla="*/ 5182247 w 10281920"/>
              <a:gd name="connsiteY2" fmla="*/ 212294 h 6867388"/>
              <a:gd name="connsiteX3" fmla="*/ 6697299 w 10281920"/>
              <a:gd name="connsiteY3" fmla="*/ 2649204 h 6867388"/>
              <a:gd name="connsiteX4" fmla="*/ 10281920 w 10281920"/>
              <a:gd name="connsiteY4" fmla="*/ 6867388 h 6867388"/>
              <a:gd name="connsiteX5" fmla="*/ 0 w 10281920"/>
              <a:gd name="connsiteY5" fmla="*/ 6867388 h 686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1920" h="6867388">
                <a:moveTo>
                  <a:pt x="0" y="0"/>
                </a:moveTo>
                <a:lnTo>
                  <a:pt x="4982408" y="0"/>
                </a:lnTo>
                <a:lnTo>
                  <a:pt x="5182247" y="212294"/>
                </a:lnTo>
                <a:cubicBezTo>
                  <a:pt x="5964899" y="951132"/>
                  <a:pt x="7083573" y="1238663"/>
                  <a:pt x="6697299" y="2649204"/>
                </a:cubicBezTo>
                <a:cubicBezTo>
                  <a:pt x="6079260" y="4906069"/>
                  <a:pt x="8942792" y="6867388"/>
                  <a:pt x="10281920" y="6867388"/>
                </a:cubicBezTo>
                <a:lnTo>
                  <a:pt x="0" y="68673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29A6678-CF62-064B-915D-7C81B3CD51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8789" y="1183346"/>
            <a:ext cx="6007745" cy="7385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pequeno texto com informações adicionais do item acima.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51AA1B78-6C23-044C-AAF2-FAC7C588F7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789" y="495733"/>
            <a:ext cx="6007745" cy="689422"/>
          </a:xfrm>
        </p:spPr>
        <p:txBody>
          <a:bodyPr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Montserra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INSIRA AQUI O NOME DO ITEM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6FFEDB8A-FBE8-124A-A12D-0C1024630F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8789" y="3406897"/>
            <a:ext cx="6007745" cy="7385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pequeno texto com informações adicionais do item acima.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A8F538DF-A72F-D547-BD7C-46AFE81A4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8789" y="2719284"/>
            <a:ext cx="6007745" cy="689422"/>
          </a:xfrm>
        </p:spPr>
        <p:txBody>
          <a:bodyPr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Montserra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INSIRA AQUI O NOME DO ITEM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FE6FD29D-0B9B-6F45-9C50-070F9693AF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8789" y="5689535"/>
            <a:ext cx="6007745" cy="7385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pequeno texto com informações adicionais do item acima.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A3ACFBD0-233D-E64C-A9FB-028B8AFD5B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8789" y="5001922"/>
            <a:ext cx="6007745" cy="689422"/>
          </a:xfrm>
        </p:spPr>
        <p:txBody>
          <a:bodyPr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Montserra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INSIRA AQUI O NOME DO ITEM</a:t>
            </a:r>
          </a:p>
        </p:txBody>
      </p:sp>
      <p:sp>
        <p:nvSpPr>
          <p:cNvPr id="19" name="Espaço Reservado para Imagem 48">
            <a:extLst>
              <a:ext uri="{FF2B5EF4-FFF2-40B4-BE49-F238E27FC236}">
                <a16:creationId xmlns:a16="http://schemas.microsoft.com/office/drawing/2014/main" id="{D5BAFF6D-E420-1942-A779-D580270C9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69149" y="148504"/>
            <a:ext cx="2069683" cy="2069683"/>
          </a:xfrm>
          <a:custGeom>
            <a:avLst/>
            <a:gdLst>
              <a:gd name="connsiteX0" fmla="*/ 1048643 w 2097286"/>
              <a:gd name="connsiteY0" fmla="*/ 0 h 2097286"/>
              <a:gd name="connsiteX1" fmla="*/ 2097286 w 2097286"/>
              <a:gd name="connsiteY1" fmla="*/ 1048643 h 2097286"/>
              <a:gd name="connsiteX2" fmla="*/ 1048643 w 2097286"/>
              <a:gd name="connsiteY2" fmla="*/ 2097286 h 2097286"/>
              <a:gd name="connsiteX3" fmla="*/ 0 w 2097286"/>
              <a:gd name="connsiteY3" fmla="*/ 1048643 h 2097286"/>
              <a:gd name="connsiteX4" fmla="*/ 1048643 w 2097286"/>
              <a:gd name="connsiteY4" fmla="*/ 0 h 209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286" h="2097286">
                <a:moveTo>
                  <a:pt x="1048643" y="0"/>
                </a:moveTo>
                <a:cubicBezTo>
                  <a:pt x="1627793" y="0"/>
                  <a:pt x="2097286" y="469493"/>
                  <a:pt x="2097286" y="1048643"/>
                </a:cubicBezTo>
                <a:cubicBezTo>
                  <a:pt x="2097286" y="1627793"/>
                  <a:pt x="1627793" y="2097286"/>
                  <a:pt x="1048643" y="2097286"/>
                </a:cubicBezTo>
                <a:cubicBezTo>
                  <a:pt x="469493" y="2097286"/>
                  <a:pt x="0" y="1627793"/>
                  <a:pt x="0" y="1048643"/>
                </a:cubicBezTo>
                <a:cubicBezTo>
                  <a:pt x="0" y="469493"/>
                  <a:pt x="469493" y="0"/>
                  <a:pt x="1048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pt-BR" dirty="0"/>
          </a:p>
        </p:txBody>
      </p:sp>
      <p:sp>
        <p:nvSpPr>
          <p:cNvPr id="20" name="Espaço Reservado para Imagem 48">
            <a:extLst>
              <a:ext uri="{FF2B5EF4-FFF2-40B4-BE49-F238E27FC236}">
                <a16:creationId xmlns:a16="http://schemas.microsoft.com/office/drawing/2014/main" id="{0D7CF298-1279-8E43-BB20-2D04E7121E8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69149" y="2394158"/>
            <a:ext cx="2069683" cy="2069683"/>
          </a:xfrm>
          <a:custGeom>
            <a:avLst/>
            <a:gdLst>
              <a:gd name="connsiteX0" fmla="*/ 1048643 w 2097286"/>
              <a:gd name="connsiteY0" fmla="*/ 0 h 2097286"/>
              <a:gd name="connsiteX1" fmla="*/ 2097286 w 2097286"/>
              <a:gd name="connsiteY1" fmla="*/ 1048643 h 2097286"/>
              <a:gd name="connsiteX2" fmla="*/ 1048643 w 2097286"/>
              <a:gd name="connsiteY2" fmla="*/ 2097286 h 2097286"/>
              <a:gd name="connsiteX3" fmla="*/ 0 w 2097286"/>
              <a:gd name="connsiteY3" fmla="*/ 1048643 h 2097286"/>
              <a:gd name="connsiteX4" fmla="*/ 1048643 w 2097286"/>
              <a:gd name="connsiteY4" fmla="*/ 0 h 209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286" h="2097286">
                <a:moveTo>
                  <a:pt x="1048643" y="0"/>
                </a:moveTo>
                <a:cubicBezTo>
                  <a:pt x="1627793" y="0"/>
                  <a:pt x="2097286" y="469493"/>
                  <a:pt x="2097286" y="1048643"/>
                </a:cubicBezTo>
                <a:cubicBezTo>
                  <a:pt x="2097286" y="1627793"/>
                  <a:pt x="1627793" y="2097286"/>
                  <a:pt x="1048643" y="2097286"/>
                </a:cubicBezTo>
                <a:cubicBezTo>
                  <a:pt x="469493" y="2097286"/>
                  <a:pt x="0" y="1627793"/>
                  <a:pt x="0" y="1048643"/>
                </a:cubicBezTo>
                <a:cubicBezTo>
                  <a:pt x="0" y="469493"/>
                  <a:pt x="469493" y="0"/>
                  <a:pt x="1048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pt-BR" dirty="0"/>
          </a:p>
        </p:txBody>
      </p:sp>
      <p:sp>
        <p:nvSpPr>
          <p:cNvPr id="23" name="Espaço Reservado para Imagem 48">
            <a:extLst>
              <a:ext uri="{FF2B5EF4-FFF2-40B4-BE49-F238E27FC236}">
                <a16:creationId xmlns:a16="http://schemas.microsoft.com/office/drawing/2014/main" id="{D07489AB-39B4-B74B-9CCA-260DB1CDD0C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69149" y="4654693"/>
            <a:ext cx="2069683" cy="2069683"/>
          </a:xfrm>
          <a:custGeom>
            <a:avLst/>
            <a:gdLst>
              <a:gd name="connsiteX0" fmla="*/ 1048643 w 2097286"/>
              <a:gd name="connsiteY0" fmla="*/ 0 h 2097286"/>
              <a:gd name="connsiteX1" fmla="*/ 2097286 w 2097286"/>
              <a:gd name="connsiteY1" fmla="*/ 1048643 h 2097286"/>
              <a:gd name="connsiteX2" fmla="*/ 1048643 w 2097286"/>
              <a:gd name="connsiteY2" fmla="*/ 2097286 h 2097286"/>
              <a:gd name="connsiteX3" fmla="*/ 0 w 2097286"/>
              <a:gd name="connsiteY3" fmla="*/ 1048643 h 2097286"/>
              <a:gd name="connsiteX4" fmla="*/ 1048643 w 2097286"/>
              <a:gd name="connsiteY4" fmla="*/ 0 h 209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286" h="2097286">
                <a:moveTo>
                  <a:pt x="1048643" y="0"/>
                </a:moveTo>
                <a:cubicBezTo>
                  <a:pt x="1627793" y="0"/>
                  <a:pt x="2097286" y="469493"/>
                  <a:pt x="2097286" y="1048643"/>
                </a:cubicBezTo>
                <a:cubicBezTo>
                  <a:pt x="2097286" y="1627793"/>
                  <a:pt x="1627793" y="2097286"/>
                  <a:pt x="1048643" y="2097286"/>
                </a:cubicBezTo>
                <a:cubicBezTo>
                  <a:pt x="469493" y="2097286"/>
                  <a:pt x="0" y="1627793"/>
                  <a:pt x="0" y="1048643"/>
                </a:cubicBezTo>
                <a:cubicBezTo>
                  <a:pt x="0" y="469493"/>
                  <a:pt x="469493" y="0"/>
                  <a:pt x="1048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025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554E4940-E607-FF42-8C62-D3390388E6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191999 w 12192000"/>
              <a:gd name="connsiteY3" fmla="*/ 6858000 h 6858000"/>
              <a:gd name="connsiteX4" fmla="*/ 12041591 w 12192000"/>
              <a:gd name="connsiteY4" fmla="*/ 6684885 h 6858000"/>
              <a:gd name="connsiteX5" fmla="*/ 9172239 w 12192000"/>
              <a:gd name="connsiteY5" fmla="*/ 5600746 h 6858000"/>
              <a:gd name="connsiteX6" fmla="*/ 6355067 w 12192000"/>
              <a:gd name="connsiteY6" fmla="*/ 5058932 h 6858000"/>
              <a:gd name="connsiteX7" fmla="*/ 2671217 w 12192000"/>
              <a:gd name="connsiteY7" fmla="*/ 4898347 h 6858000"/>
              <a:gd name="connsiteX8" fmla="*/ 0 w 12192000"/>
              <a:gd name="connsiteY8" fmla="*/ 37728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041591" y="6684885"/>
                </a:lnTo>
                <a:cubicBezTo>
                  <a:pt x="11270432" y="5837072"/>
                  <a:pt x="10218941" y="5269513"/>
                  <a:pt x="9172239" y="5600746"/>
                </a:cubicBezTo>
                <a:cubicBezTo>
                  <a:pt x="8137804" y="5928094"/>
                  <a:pt x="7234009" y="5605070"/>
                  <a:pt x="6355067" y="5058932"/>
                </a:cubicBezTo>
                <a:cubicBezTo>
                  <a:pt x="4899407" y="4154444"/>
                  <a:pt x="3991185" y="4362629"/>
                  <a:pt x="2671217" y="4898347"/>
                </a:cubicBezTo>
                <a:cubicBezTo>
                  <a:pt x="673741" y="5709038"/>
                  <a:pt x="0" y="3772866"/>
                  <a:pt x="0" y="377286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  <p:sp>
        <p:nvSpPr>
          <p:cNvPr id="23" name="Gráfico 7">
            <a:extLst>
              <a:ext uri="{FF2B5EF4-FFF2-40B4-BE49-F238E27FC236}">
                <a16:creationId xmlns:a16="http://schemas.microsoft.com/office/drawing/2014/main" id="{BA304CDF-6093-AD4E-A8FA-102B2BAAF133}"/>
              </a:ext>
            </a:extLst>
          </p:cNvPr>
          <p:cNvSpPr/>
          <p:nvPr userDrawn="1"/>
        </p:nvSpPr>
        <p:spPr>
          <a:xfrm>
            <a:off x="0" y="3772866"/>
            <a:ext cx="12192000" cy="3085134"/>
          </a:xfrm>
          <a:custGeom>
            <a:avLst/>
            <a:gdLst>
              <a:gd name="connsiteX0" fmla="*/ 12192000 w 12192000"/>
              <a:gd name="connsiteY0" fmla="*/ 3085135 h 3085134"/>
              <a:gd name="connsiteX1" fmla="*/ 0 w 12192000"/>
              <a:gd name="connsiteY1" fmla="*/ 3085135 h 3085134"/>
              <a:gd name="connsiteX2" fmla="*/ 0 w 12192000"/>
              <a:gd name="connsiteY2" fmla="*/ 0 h 3085134"/>
              <a:gd name="connsiteX3" fmla="*/ 2671217 w 12192000"/>
              <a:gd name="connsiteY3" fmla="*/ 1125481 h 3085134"/>
              <a:gd name="connsiteX4" fmla="*/ 6355067 w 12192000"/>
              <a:gd name="connsiteY4" fmla="*/ 1286066 h 3085134"/>
              <a:gd name="connsiteX5" fmla="*/ 9172239 w 12192000"/>
              <a:gd name="connsiteY5" fmla="*/ 1827880 h 3085134"/>
              <a:gd name="connsiteX6" fmla="*/ 12192000 w 12192000"/>
              <a:gd name="connsiteY6" fmla="*/ 3085135 h 3085134"/>
              <a:gd name="connsiteX7" fmla="*/ 12192000 w 12192000"/>
              <a:gd name="connsiteY7" fmla="*/ 3085135 h 308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085134">
                <a:moveTo>
                  <a:pt x="12192000" y="3085135"/>
                </a:moveTo>
                <a:lnTo>
                  <a:pt x="0" y="3085135"/>
                </a:lnTo>
                <a:lnTo>
                  <a:pt x="0" y="0"/>
                </a:lnTo>
                <a:cubicBezTo>
                  <a:pt x="0" y="0"/>
                  <a:pt x="673741" y="1936172"/>
                  <a:pt x="2671217" y="1125481"/>
                </a:cubicBezTo>
                <a:cubicBezTo>
                  <a:pt x="3991185" y="589763"/>
                  <a:pt x="4899406" y="381578"/>
                  <a:pt x="6355067" y="1286066"/>
                </a:cubicBezTo>
                <a:cubicBezTo>
                  <a:pt x="7234009" y="1832204"/>
                  <a:pt x="8137804" y="2155228"/>
                  <a:pt x="9172239" y="1827880"/>
                </a:cubicBezTo>
                <a:cubicBezTo>
                  <a:pt x="10288721" y="1474565"/>
                  <a:pt x="11410652" y="2143875"/>
                  <a:pt x="12192000" y="3085135"/>
                </a:cubicBezTo>
                <a:lnTo>
                  <a:pt x="12192000" y="3085135"/>
                </a:lnTo>
                <a:close/>
              </a:path>
            </a:pathLst>
          </a:custGeom>
          <a:solidFill>
            <a:schemeClr val="accent1">
              <a:alpha val="9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pt-BB"/>
          </a:p>
        </p:txBody>
      </p:sp>
      <p:sp>
        <p:nvSpPr>
          <p:cNvPr id="18" name="Título 8">
            <a:extLst>
              <a:ext uri="{FF2B5EF4-FFF2-40B4-BE49-F238E27FC236}">
                <a16:creationId xmlns:a16="http://schemas.microsoft.com/office/drawing/2014/main" id="{CEBA6A4D-5991-154B-8AF9-D85FF2A67C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776" y="5388864"/>
            <a:ext cx="6364016" cy="723826"/>
          </a:xfrm>
        </p:spPr>
        <p:txBody>
          <a:bodyPr/>
          <a:lstStyle>
            <a:lvl1pPr algn="l"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pt-BR" dirty="0"/>
              <a:t>INSIRA AQUI UM TÍTULO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9828B22A-8A93-C545-84A1-0BAED86B63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6" y="6121309"/>
            <a:ext cx="6364016" cy="462371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b="1" i="0">
                <a:solidFill>
                  <a:schemeClr val="bg1"/>
                </a:solidFill>
                <a:latin typeface="Montserra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SUBTÍTULO</a:t>
            </a:r>
          </a:p>
        </p:txBody>
      </p:sp>
    </p:spTree>
    <p:extLst>
      <p:ext uri="{BB962C8B-B14F-4D97-AF65-F5344CB8AC3E}">
        <p14:creationId xmlns:p14="http://schemas.microsoft.com/office/powerpoint/2010/main" val="28038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C9D2-E8BB-878A-8EAF-1C6362BF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2ED8E-A0EF-0BA6-A290-AF4B4643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B8CDE-DB13-0F69-1CAF-68874ED3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94D66-0D31-6D14-528F-707F8138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E43EA-52E0-2AD8-8D09-5514FDA3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3DA1-E448-E2E5-4C36-7307539C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E8777-DCE6-61F2-7E43-AEA74494D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1EC89-4473-8A5C-AAA2-3320F01C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D6E3E-AA2F-DA7E-A867-0970FEC5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CDF1E-8EDA-B73D-217D-28E41F44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1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2957-C1B5-591F-9904-A922F436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D033-B12E-826F-78CC-AF63091CE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C676C-A345-59AC-BC8F-CCE3ACED9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C0B53-116D-624A-DC95-F955E4E7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39FF-10FD-FC45-675A-261EACCF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CC672-27C2-80A6-2382-50232C6C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11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CDBA-C58C-0B50-D00A-6D74BA13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59036-7B0C-20D9-6256-2CCEAAA64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2A209-D399-A557-91CD-232E0348A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37BF8-CE5E-F5D3-A527-3F47E13CB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F6BA57-FE02-D9BB-03B2-8C4297526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0D80C-C95D-702A-5B0D-9E8D0BF7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F3C63-726F-E2F7-ADBC-6D8570D6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632E1-CAB1-2643-17B1-70BF218F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6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7D35-089E-A9B6-31D6-05D59BCF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D1D97-2E53-75E8-B029-A14E93ED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AD232-86B2-ED92-F438-0D702575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B85AF-5868-B9BC-7672-E7679550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4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0BE62-565C-B45D-5282-974B8F9A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F38EB-A8FC-9BF0-34FB-B246028A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50740-77CF-6DDF-479A-EA4A3F03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1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9D34-D226-19AC-945A-E09DC8A1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29C3-DA4B-5F6F-5D81-84F06EE2C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EB791-17B7-DE4A-47B7-CA323A1EC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69BD3-06A3-0A48-C0B9-42867ABB2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A13B-A4DC-0697-929B-34DBDD6D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38E0F-B599-A6A0-2D9C-68D5F2AE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A5A6-09E1-646F-FB57-17A45AF9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8ECD37-A3E8-C628-F962-416192CD1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CFCED-65B5-71BC-8D93-363DE600B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EA9E9-9B34-E0F5-0FD4-A8801113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CB43F-BCD4-7A61-58B7-3667EC78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D4AEA-77A7-1BA6-042B-DA62CA5E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9F826-89EE-66B3-AF2B-F7DEB49B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EC16-5F20-E5AE-F92F-19367ADB7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674CD-5584-533A-2A74-DF0C35831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9485B-3ACB-00CA-DC41-574CE4443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E9831-2DAB-4D9A-BF30-7C346A05F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0.xml"/><Relationship Id="rId7" Type="http://schemas.openxmlformats.org/officeDocument/2006/relationships/image" Target="../media/image3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i.org/10.1016/j.envsoft.2023.105733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.gif"/><Relationship Id="rId7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mailto:marcusnobrega.engcivil@gmail.com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78.svg"/><Relationship Id="rId26" Type="http://schemas.openxmlformats.org/officeDocument/2006/relationships/image" Target="../media/image86.png"/><Relationship Id="rId3" Type="http://schemas.openxmlformats.org/officeDocument/2006/relationships/tags" Target="../tags/tag24.xml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image" Target="../media/image77.sv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2" Type="http://schemas.openxmlformats.org/officeDocument/2006/relationships/tags" Target="../tags/tag23.xml"/><Relationship Id="rId16" Type="http://schemas.openxmlformats.org/officeDocument/2006/relationships/image" Target="../media/image76.png"/><Relationship Id="rId20" Type="http://schemas.openxmlformats.org/officeDocument/2006/relationships/image" Target="../media/image80.svg"/><Relationship Id="rId29" Type="http://schemas.openxmlformats.org/officeDocument/2006/relationships/image" Target="../media/image89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openxmlformats.org/officeDocument/2006/relationships/tags" Target="../tags/tag26.xml"/><Relationship Id="rId15" Type="http://schemas.openxmlformats.org/officeDocument/2006/relationships/image" Target="../media/image75.sv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tags" Target="../tags/tag31.xml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8" Type="http://schemas.openxmlformats.org/officeDocument/2006/relationships/tags" Target="../tags/tag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wmf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6.png"/><Relationship Id="rId5" Type="http://schemas.openxmlformats.org/officeDocument/2006/relationships/tags" Target="../tags/tag16.xml"/><Relationship Id="rId10" Type="http://schemas.openxmlformats.org/officeDocument/2006/relationships/image" Target="../media/image25.png"/><Relationship Id="rId4" Type="http://schemas.openxmlformats.org/officeDocument/2006/relationships/tags" Target="../tags/tag15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-cover.png"/>
          <p:cNvPicPr>
            <a:picLocks noChangeAspect="1"/>
          </p:cNvPicPr>
          <p:nvPr/>
        </p:nvPicPr>
        <p:blipFill rotWithShape="1">
          <a:blip r:embed="rId3"/>
          <a:srcRect t="-2832" b="51255"/>
          <a:stretch/>
        </p:blipFill>
        <p:spPr>
          <a:xfrm>
            <a:off x="0" y="-408584"/>
            <a:ext cx="12192000" cy="7276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B08F7-FF41-4784-8D81-7C860CC7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3833" y="6416349"/>
            <a:ext cx="2743200" cy="365125"/>
          </a:xfrm>
        </p:spPr>
        <p:txBody>
          <a:bodyPr/>
          <a:lstStyle/>
          <a:p>
            <a:fld id="{16C8283E-A439-40A4-9CB3-5EB71942F61C}" type="slidenum">
              <a:rPr lang="en-US" sz="2000" smtClean="0">
                <a:solidFill>
                  <a:schemeClr val="bg1"/>
                </a:solidFill>
              </a:rPr>
              <a:t>1</a:t>
            </a:fld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4047A05-5B5C-4C4B-BA10-089DBD291ABD}"/>
              </a:ext>
            </a:extLst>
          </p:cNvPr>
          <p:cNvSpPr txBox="1">
            <a:spLocks/>
          </p:cNvSpPr>
          <p:nvPr/>
        </p:nvSpPr>
        <p:spPr>
          <a:xfrm>
            <a:off x="2032000" y="5495452"/>
            <a:ext cx="7924800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bg1"/>
                </a:solidFill>
                <a:latin typeface="Montserrat Medium" pitchFamily="2" charset="77"/>
              </a:rPr>
              <a:t>Marcus Nóbrega Gomes Júnior</a:t>
            </a:r>
            <a:r>
              <a:rPr lang="pt-BR" sz="2000" b="1" baseline="30000" dirty="0">
                <a:solidFill>
                  <a:schemeClr val="bg1"/>
                </a:solidFill>
                <a:latin typeface="Montserrat Medium" pitchFamily="2" charset="77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Montserrat Medium" pitchFamily="2" charset="77"/>
              </a:rPr>
              <a:t>, Ph.D.</a:t>
            </a:r>
            <a:endParaRPr lang="pt-BR" sz="20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FB82106-7C4C-45A2-A053-6B08CF3F94C9}"/>
              </a:ext>
            </a:extLst>
          </p:cNvPr>
          <p:cNvSpPr txBox="1">
            <a:spLocks/>
          </p:cNvSpPr>
          <p:nvPr/>
        </p:nvSpPr>
        <p:spPr>
          <a:xfrm>
            <a:off x="968897" y="1134217"/>
            <a:ext cx="1025420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C000"/>
                </a:solidFill>
                <a:latin typeface="Montserrat" panose="02000505000000020004" pitchFamily="2" charset="0"/>
              </a:rPr>
              <a:t>Shallow-Water Equations in 1D: Applications of the de St. </a:t>
            </a:r>
            <a:r>
              <a:rPr lang="en-US" sz="3600" b="1" dirty="0" err="1">
                <a:solidFill>
                  <a:srgbClr val="FFC000"/>
                </a:solidFill>
                <a:latin typeface="Montserrat" panose="02000505000000020004" pitchFamily="2" charset="0"/>
              </a:rPr>
              <a:t>Venant</a:t>
            </a:r>
            <a:r>
              <a:rPr lang="en-US" sz="3600" b="1" dirty="0">
                <a:solidFill>
                  <a:srgbClr val="FFC000"/>
                </a:solidFill>
                <a:latin typeface="Montserrat" panose="02000505000000020004" pitchFamily="2" charset="0"/>
              </a:rPr>
              <a:t> Equations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9AFFFCC-010B-4CFE-A142-55EE9A4AB34E}"/>
              </a:ext>
            </a:extLst>
          </p:cNvPr>
          <p:cNvSpPr txBox="1">
            <a:spLocks/>
          </p:cNvSpPr>
          <p:nvPr/>
        </p:nvSpPr>
        <p:spPr>
          <a:xfrm>
            <a:off x="513304" y="3380535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pt-BR" sz="2000" b="1" baseline="30000" dirty="0">
                <a:solidFill>
                  <a:schemeClr val="bg1"/>
                </a:solidFill>
                <a:latin typeface="Montserrat Medium" pitchFamily="2" charset="77"/>
              </a:rPr>
              <a:t>1,2</a:t>
            </a:r>
            <a:r>
              <a:rPr lang="pt-BR" sz="2000" b="1" dirty="0">
                <a:solidFill>
                  <a:schemeClr val="bg1"/>
                </a:solidFill>
                <a:latin typeface="Montserrat Medium" pitchFamily="2" charset="77"/>
              </a:rPr>
              <a:t>The University of Arizona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0BB14E9-C863-4A50-B4DE-5CAA4511A70A}"/>
              </a:ext>
            </a:extLst>
          </p:cNvPr>
          <p:cNvSpPr txBox="1">
            <a:spLocks/>
          </p:cNvSpPr>
          <p:nvPr/>
        </p:nvSpPr>
        <p:spPr>
          <a:xfrm>
            <a:off x="513304" y="3798772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Montserrat Medium" pitchFamily="2" charset="77"/>
              </a:rPr>
              <a:t>Department of Hydrology and Atmospheric Sciences</a:t>
            </a:r>
            <a:endParaRPr lang="pt-BR" sz="14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EB89BA1-274D-4DB8-B3D7-83AE47BD4765}"/>
              </a:ext>
            </a:extLst>
          </p:cNvPr>
          <p:cNvSpPr txBox="1">
            <a:spLocks/>
          </p:cNvSpPr>
          <p:nvPr/>
        </p:nvSpPr>
        <p:spPr>
          <a:xfrm>
            <a:off x="513304" y="4134606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endParaRPr lang="pt-BR" sz="18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317009D-99C3-447D-A39E-CF02AD8DD6FF}"/>
              </a:ext>
            </a:extLst>
          </p:cNvPr>
          <p:cNvSpPr txBox="1">
            <a:spLocks/>
          </p:cNvSpPr>
          <p:nvPr/>
        </p:nvSpPr>
        <p:spPr>
          <a:xfrm>
            <a:off x="513304" y="5089937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Montserrat Medium" pitchFamily="2" charset="77"/>
              </a:rPr>
              <a:t>Presented by:</a:t>
            </a:r>
            <a:endParaRPr lang="pt-BR" sz="18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EF8F245-39A3-3B27-7579-13451D04B4CB}"/>
              </a:ext>
            </a:extLst>
          </p:cNvPr>
          <p:cNvSpPr txBox="1">
            <a:spLocks/>
          </p:cNvSpPr>
          <p:nvPr/>
        </p:nvSpPr>
        <p:spPr>
          <a:xfrm>
            <a:off x="513304" y="2731758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pt-BR" sz="2800" b="1" dirty="0">
                <a:solidFill>
                  <a:schemeClr val="bg1"/>
                </a:solidFill>
                <a:latin typeface="Montserrat Medium" pitchFamily="2" charset="77"/>
              </a:rPr>
              <a:t>Marcus N. Gomes Jr.</a:t>
            </a:r>
            <a:r>
              <a:rPr lang="pt-BR" sz="2800" b="1" baseline="30000" dirty="0">
                <a:solidFill>
                  <a:schemeClr val="bg1"/>
                </a:solidFill>
                <a:latin typeface="Montserrat Medium" pitchFamily="2" charset="77"/>
              </a:rPr>
              <a:t>1</a:t>
            </a:r>
            <a:r>
              <a:rPr lang="pt-BR" sz="2800" b="1" dirty="0">
                <a:solidFill>
                  <a:schemeClr val="bg1"/>
                </a:solidFill>
                <a:latin typeface="Montserrat Medium" pitchFamily="2" charset="77"/>
              </a:rPr>
              <a:t>, Marcio H. Giacomoni</a:t>
            </a:r>
            <a:r>
              <a:rPr lang="pt-BR" sz="2800" b="1" baseline="30000" dirty="0">
                <a:solidFill>
                  <a:schemeClr val="bg1"/>
                </a:solidFill>
                <a:latin typeface="Montserrat Medium" pitchFamily="2" charset="77"/>
              </a:rPr>
              <a:t>2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DA83161-AD94-E252-E646-0550547C1276}"/>
              </a:ext>
            </a:extLst>
          </p:cNvPr>
          <p:cNvSpPr txBox="1">
            <a:spLocks/>
          </p:cNvSpPr>
          <p:nvPr/>
        </p:nvSpPr>
        <p:spPr>
          <a:xfrm>
            <a:off x="513304" y="4608792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Montserrat Medium" pitchFamily="2" charset="77"/>
              </a:rPr>
              <a:t>College of Engineering and Integrated Design</a:t>
            </a:r>
            <a:endParaRPr lang="pt-BR" sz="14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906E37-0081-E2FC-7933-FB9ECE4BF1E7}"/>
              </a:ext>
            </a:extLst>
          </p:cNvPr>
          <p:cNvSpPr txBox="1">
            <a:spLocks/>
          </p:cNvSpPr>
          <p:nvPr/>
        </p:nvSpPr>
        <p:spPr>
          <a:xfrm>
            <a:off x="513304" y="4257596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pt-BR" sz="2000" b="1" baseline="30000" dirty="0">
                <a:solidFill>
                  <a:schemeClr val="bg1"/>
                </a:solidFill>
                <a:latin typeface="Montserrat Medium" pitchFamily="2" charset="77"/>
              </a:rPr>
              <a:t>2</a:t>
            </a:r>
            <a:r>
              <a:rPr lang="pt-BR" sz="2000" b="1" dirty="0">
                <a:solidFill>
                  <a:schemeClr val="bg1"/>
                </a:solidFill>
                <a:latin typeface="Montserrat Medium" pitchFamily="2" charset="77"/>
              </a:rPr>
              <a:t>The University of Texas at San Antonio</a:t>
            </a:r>
          </a:p>
        </p:txBody>
      </p:sp>
    </p:spTree>
    <p:extLst>
      <p:ext uri="{BB962C8B-B14F-4D97-AF65-F5344CB8AC3E}">
        <p14:creationId xmlns:p14="http://schemas.microsoft.com/office/powerpoint/2010/main" val="314390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Irregular Cross-Sections are a more complex problem because these functions have sharp variations and cannot be written explicitly</a:t>
            </a:r>
          </a:p>
          <a:p>
            <a:endParaRPr lang="en-US" dirty="0"/>
          </a:p>
          <a:p>
            <a:r>
              <a:rPr lang="en-US" dirty="0"/>
              <a:t>A pre-processing tool can calculate area, perimeter, and all hydraulic properties by varying the depth in incremental steps</a:t>
            </a:r>
          </a:p>
          <a:p>
            <a:endParaRPr lang="en-US" dirty="0"/>
          </a:p>
          <a:p>
            <a:r>
              <a:rPr lang="en-US" dirty="0"/>
              <a:t>The stored results are then used in the hydraulic solver, similarly to the VLOOKUP function in Excel, for instance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7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Case: Case of </a:t>
            </a:r>
            <a:r>
              <a:rPr lang="en-US" dirty="0" err="1"/>
              <a:t>Irrregular</a:t>
            </a:r>
            <a:r>
              <a:rPr lang="en-US" dirty="0"/>
              <a:t> XS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6C607-D900-98B8-6B5B-B8537B8F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09" y="794108"/>
            <a:ext cx="8022123" cy="4840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9CD2C-1021-30DD-A115-C4EF09E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7" y="1063691"/>
            <a:ext cx="4531478" cy="3834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6A52E3-68E1-241E-40F8-A47F83C7A345}"/>
              </a:ext>
            </a:extLst>
          </p:cNvPr>
          <p:cNvSpPr txBox="1"/>
          <p:nvPr/>
        </p:nvSpPr>
        <p:spPr>
          <a:xfrm>
            <a:off x="212271" y="5749298"/>
            <a:ext cx="11684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Gomes Jr, M.N.,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Rápalo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L.M., Oliveira, P.T.,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Giacomoni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M.H., do Lago, C.A.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Mendiondo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E.M., 2023. Modeling unsteady and steady 1D hydrodynamics under different hydraulic conceptualizations: Model/Software development and case studies.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Environmental Modelling &amp; Software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167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p.105733.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379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Saint </a:t>
            </a:r>
            <a:r>
              <a:rPr lang="en-US" dirty="0" err="1"/>
              <a:t>Venant</a:t>
            </a:r>
            <a:r>
              <a:rPr lang="en-US" dirty="0"/>
              <a:t> Equations (SVE)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D974F0-3ADC-1C2A-8948-035B354A98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By merging the momentum equation with the mass balance equations, the SVE are derived: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\documentclass{article}&#10;\usepackage{amsmath}&#10;\pagestyle{empty}&#10;\begin{document}&#10;&#10;$$&#10;\frac{\partial h}{\partial t}+\frac{\partial(h u)}{\partial x}= i - f_r - e_{\mathrm{TR}}&#10;$$&#10;&#10;&#10;\end{document}" title="IguanaTex Bitmap Display">
            <a:extLst>
              <a:ext uri="{FF2B5EF4-FFF2-40B4-BE49-F238E27FC236}">
                <a16:creationId xmlns:a16="http://schemas.microsoft.com/office/drawing/2014/main" id="{A38E0974-2E18-0F3C-626B-915D866518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58444" y="3249007"/>
            <a:ext cx="3618743" cy="649143"/>
          </a:xfrm>
          <a:prstGeom prst="rect">
            <a:avLst/>
          </a:prstGeom>
        </p:spPr>
      </p:pic>
      <p:sp>
        <p:nvSpPr>
          <p:cNvPr id="9" name="Text Placeholder 3 2 1">
            <a:extLst>
              <a:ext uri="{FF2B5EF4-FFF2-40B4-BE49-F238E27FC236}">
                <a16:creationId xmlns:a16="http://schemas.microsoft.com/office/drawing/2014/main" id="{342AC287-B17B-0458-C9F5-CA4E845FD625}"/>
              </a:ext>
            </a:extLst>
          </p:cNvPr>
          <p:cNvSpPr txBox="1">
            <a:spLocks/>
          </p:cNvSpPr>
          <p:nvPr/>
        </p:nvSpPr>
        <p:spPr>
          <a:xfrm>
            <a:off x="2420683" y="2711354"/>
            <a:ext cx="3411210" cy="370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Continuity Equation</a:t>
            </a:r>
            <a:endParaRPr lang="en-US" dirty="0"/>
          </a:p>
          <a:p>
            <a:endParaRPr lang="en-US" dirty="0"/>
          </a:p>
          <a:p>
            <a:pPr marL="0" indent="0">
              <a:buFont typeface="Courier New" panose="02070309020205020404" pitchFamily="49" charset="0"/>
              <a:buNone/>
            </a:pPr>
            <a:endParaRPr lang="en-US" dirty="0"/>
          </a:p>
        </p:txBody>
      </p:sp>
      <p:pic>
        <p:nvPicPr>
          <p:cNvPr id="13" name="Picture 12" descr="\documentclass{article}&#10;\usepackage{amsmath}&#10;\pagestyle{empty}&#10;\begin{document}&#10;&#10;&#10;$$&#10;\frac{1}{A} \frac{\partial Q}{\partial t}+\frac{1}{A} \frac{\partial}{\partial x}\left(\frac{Q^2}{A}\right)+g \frac{\partial h}{\partial x}-g\left(S_0-S_f\right)=0&#10;$$&#10;&#10;\end{document}" title="IguanaTex Bitmap Display">
            <a:extLst>
              <a:ext uri="{FF2B5EF4-FFF2-40B4-BE49-F238E27FC236}">
                <a16:creationId xmlns:a16="http://schemas.microsoft.com/office/drawing/2014/main" id="{1D217687-1A24-F847-D2B2-3B007A28A1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40000" y="4508455"/>
            <a:ext cx="5121524" cy="621714"/>
          </a:xfrm>
          <a:prstGeom prst="rect">
            <a:avLst/>
          </a:prstGeom>
        </p:spPr>
      </p:pic>
      <p:sp>
        <p:nvSpPr>
          <p:cNvPr id="15" name="Text Placeholder 3 2 2">
            <a:extLst>
              <a:ext uri="{FF2B5EF4-FFF2-40B4-BE49-F238E27FC236}">
                <a16:creationId xmlns:a16="http://schemas.microsoft.com/office/drawing/2014/main" id="{8B4B586B-0622-61DA-1EAB-E0E8FF4CA054}"/>
              </a:ext>
            </a:extLst>
          </p:cNvPr>
          <p:cNvSpPr txBox="1">
            <a:spLocks/>
          </p:cNvSpPr>
          <p:nvPr/>
        </p:nvSpPr>
        <p:spPr>
          <a:xfrm>
            <a:off x="2420683" y="4002690"/>
            <a:ext cx="3411210" cy="370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Momentum Eq.</a:t>
            </a:r>
          </a:p>
          <a:p>
            <a:endParaRPr lang="en-US" dirty="0"/>
          </a:p>
          <a:p>
            <a:pPr marL="0" indent="0">
              <a:buFont typeface="Courier New" panose="02070309020205020404" pitchFamily="49" charset="0"/>
              <a:buNone/>
            </a:pPr>
            <a:endParaRPr lang="en-US" dirty="0"/>
          </a:p>
        </p:txBody>
      </p:sp>
      <p:sp>
        <p:nvSpPr>
          <p:cNvPr id="16" name="AutoShape 27">
            <a:extLst>
              <a:ext uri="{FF2B5EF4-FFF2-40B4-BE49-F238E27FC236}">
                <a16:creationId xmlns:a16="http://schemas.microsoft.com/office/drawing/2014/main" id="{9D54A1D6-46A0-8EB0-34CF-F0CF1DE34159}"/>
              </a:ext>
            </a:extLst>
          </p:cNvPr>
          <p:cNvSpPr>
            <a:spLocks/>
          </p:cNvSpPr>
          <p:nvPr/>
        </p:nvSpPr>
        <p:spPr bwMode="auto">
          <a:xfrm>
            <a:off x="8091667" y="3088290"/>
            <a:ext cx="76200" cy="1828800"/>
          </a:xfrm>
          <a:prstGeom prst="rightBrace">
            <a:avLst>
              <a:gd name="adj1" fmla="val 200000"/>
              <a:gd name="adj2" fmla="val 50000"/>
            </a:avLst>
          </a:prstGeom>
          <a:noFill/>
          <a:ln w="190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" name="Text Placeholder 3 2 3">
            <a:extLst>
              <a:ext uri="{FF2B5EF4-FFF2-40B4-BE49-F238E27FC236}">
                <a16:creationId xmlns:a16="http://schemas.microsoft.com/office/drawing/2014/main" id="{86D78800-C48F-53AA-CECD-701B7F8711C4}"/>
              </a:ext>
            </a:extLst>
          </p:cNvPr>
          <p:cNvSpPr txBox="1">
            <a:spLocks/>
          </p:cNvSpPr>
          <p:nvPr/>
        </p:nvSpPr>
        <p:spPr>
          <a:xfrm>
            <a:off x="8091666" y="3203404"/>
            <a:ext cx="4100333" cy="370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 St. </a:t>
            </a:r>
            <a:r>
              <a:rPr lang="en-US" dirty="0" err="1"/>
              <a:t>Venant</a:t>
            </a:r>
            <a:r>
              <a:rPr lang="en-US" dirty="0"/>
              <a:t> Equations</a:t>
            </a:r>
          </a:p>
          <a:p>
            <a:endParaRPr lang="en-US" dirty="0"/>
          </a:p>
          <a:p>
            <a:pPr marL="0" indent="0">
              <a:buFont typeface="Courier New" panose="02070309020205020404" pitchFamily="49" charset="0"/>
              <a:buNone/>
            </a:pPr>
            <a:endParaRPr lang="en-US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92AAB7B-9230-A1CA-0B52-EEB030E96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961" y="4132852"/>
            <a:ext cx="1179513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44C3C5DE-36FA-46CA-7363-6FC2F659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1023" y="5548902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Jean Claude Barré de Saint-</a:t>
            </a:r>
            <a:r>
              <a:rPr lang="en-US" altLang="en-US" sz="1400" dirty="0" err="1">
                <a:latin typeface="Arial" panose="020B0604020202020204" pitchFamily="34" charset="0"/>
              </a:rPr>
              <a:t>Venant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1797-1886</a:t>
            </a:r>
          </a:p>
        </p:txBody>
      </p:sp>
      <p:pic>
        <p:nvPicPr>
          <p:cNvPr id="22" name="Picture 21" descr="\documentclass{article}&#10;\usepackage{amsmath}&#10;\pagestyle{empty}&#10;\begin{document}&#10;$i$ - rainfall rate, $f$ - infiltration rate, $e_{\mathrm{TR}}$ - evapotranspiration&#10;&#10;&#10;&#10;\end{document}" title="IguanaTex Bitmap Display">
            <a:extLst>
              <a:ext uri="{FF2B5EF4-FFF2-40B4-BE49-F238E27FC236}">
                <a16:creationId xmlns:a16="http://schemas.microsoft.com/office/drawing/2014/main" id="{1DD3FD6B-1D08-2486-D43E-CF811A1B1A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25521" y="5397865"/>
            <a:ext cx="6788571" cy="2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8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 animBg="1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BAB517-11B9-54EA-DD06-FD9AC1522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D974F0-3ADC-1C2A-8948-035B354A98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1" y="944779"/>
            <a:ext cx="10066010" cy="4470400"/>
          </a:xfrm>
        </p:spPr>
        <p:txBody>
          <a:bodyPr/>
          <a:lstStyle/>
          <a:p>
            <a:r>
              <a:rPr lang="en-US" altLang="en-US" sz="2000" dirty="0">
                <a:latin typeface="Montserrat" panose="02000505000000020004" pitchFamily="2" charset="0"/>
              </a:rPr>
              <a:t>Flow is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one-dimensional</a:t>
            </a:r>
            <a:r>
              <a:rPr lang="en-US" altLang="en-US" sz="2000" dirty="0">
                <a:latin typeface="Montserrat" panose="02000505000000020004" pitchFamily="2" charset="0"/>
              </a:rPr>
              <a:t> and the depth and velocity vary only in the longitudinal direction of the channel 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(Water surface is horizontal)</a:t>
            </a:r>
            <a:endParaRPr lang="en-US" altLang="en-US" sz="2000" dirty="0">
              <a:latin typeface="Montserrat" panose="02000505000000020004" pitchFamily="2" charset="0"/>
            </a:endParaRPr>
          </a:p>
          <a:p>
            <a:endParaRPr lang="en-US" altLang="en-US" sz="2000" dirty="0">
              <a:latin typeface="Montserrat" panose="02000505000000020004" pitchFamily="2" charset="0"/>
            </a:endParaRPr>
          </a:p>
          <a:p>
            <a:r>
              <a:rPr lang="en-US" altLang="en-US" sz="2000" dirty="0">
                <a:latin typeface="Montserrat" panose="02000505000000020004" pitchFamily="2" charset="0"/>
              </a:rPr>
              <a:t>Flow is assumed to vary gradually along the channel so that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vertical accelerations can be neglected </a:t>
            </a:r>
          </a:p>
          <a:p>
            <a:endParaRPr lang="en-US" altLang="en-US" sz="2000" dirty="0">
              <a:latin typeface="Montserrat" panose="02000505000000020004" pitchFamily="2" charset="0"/>
            </a:endParaRPr>
          </a:p>
          <a:p>
            <a:r>
              <a:rPr lang="en-US" altLang="en-US" sz="2000" dirty="0">
                <a:latin typeface="Montserrat" panose="02000505000000020004" pitchFamily="2" charset="0"/>
              </a:rPr>
              <a:t>The longitudinal axis of the channel is approximated as a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straight line</a:t>
            </a:r>
          </a:p>
          <a:p>
            <a:endParaRPr lang="en-US" altLang="en-US" sz="2000" b="1" dirty="0">
              <a:solidFill>
                <a:srgbClr val="000080"/>
              </a:solidFill>
              <a:latin typeface="Montserrat" panose="02000505000000020004" pitchFamily="2" charset="0"/>
            </a:endParaRPr>
          </a:p>
          <a:p>
            <a:r>
              <a:rPr lang="en-US" altLang="en-US" sz="2000" dirty="0">
                <a:latin typeface="Montserrat" panose="02000505000000020004" pitchFamily="2" charset="0"/>
              </a:rPr>
              <a:t>The bottom slope of the channel is small and the channel bed is fixed 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</a:t>
            </a:r>
            <a:r>
              <a:rPr lang="en-US" altLang="en-US" sz="2000" dirty="0">
                <a:latin typeface="Montserrat" panose="02000505000000020004" pitchFamily="2" charset="0"/>
              </a:rPr>
              <a:t> 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</a:rPr>
              <a:t>scour and deposition negligible (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S</a:t>
            </a:r>
            <a:r>
              <a:rPr lang="en-US" altLang="en-US" sz="2000" b="1" baseline="-25000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0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=tan()=sin())</a:t>
            </a:r>
          </a:p>
          <a:p>
            <a:endParaRPr lang="en-US" altLang="en-US" sz="2000" dirty="0">
              <a:latin typeface="Montserrat" panose="02000505000000020004" pitchFamily="2" charset="0"/>
              <a:sym typeface="Symbol" panose="05050102010706020507" pitchFamily="18" charset="2"/>
            </a:endParaRPr>
          </a:p>
          <a:p>
            <a:r>
              <a:rPr lang="en-US" altLang="en-US" sz="2000" dirty="0">
                <a:latin typeface="Montserrat" panose="02000505000000020004" pitchFamily="2" charset="0"/>
              </a:rPr>
              <a:t>The fluid is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incompressible</a:t>
            </a:r>
            <a:r>
              <a:rPr lang="en-US" altLang="en-US" sz="2000" dirty="0">
                <a:latin typeface="Montserrat" panose="02000505000000020004" pitchFamily="2" charset="0"/>
              </a:rPr>
              <a:t> and of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constant density</a:t>
            </a:r>
            <a:r>
              <a:rPr lang="en-US" altLang="en-US" sz="2000" dirty="0">
                <a:latin typeface="Montserrat" panose="02000505000000020004" pitchFamily="2" charset="0"/>
              </a:rPr>
              <a:t> throughout the flow</a:t>
            </a:r>
          </a:p>
          <a:p>
            <a:endParaRPr lang="en-US" altLang="en-US" sz="2000" dirty="0">
              <a:latin typeface="Montserrat" panose="02000505000000020004" pitchFamily="2" charset="0"/>
              <a:sym typeface="Symbol" panose="05050102010706020507" pitchFamily="18" charset="2"/>
            </a:endParaRPr>
          </a:p>
          <a:p>
            <a:endParaRPr lang="en-US" altLang="en-US" sz="2000" b="1" dirty="0">
              <a:solidFill>
                <a:schemeClr val="folHlink"/>
              </a:solidFill>
              <a:latin typeface="Montserrat" panose="02000505000000020004" pitchFamily="2" charset="0"/>
            </a:endParaRPr>
          </a:p>
          <a:p>
            <a:endParaRPr lang="en-US" altLang="en-US" sz="2000" b="1" dirty="0">
              <a:solidFill>
                <a:srgbClr val="000080"/>
              </a:solidFill>
              <a:latin typeface="Montserrat" panose="02000505000000020004" pitchFamily="2" charset="0"/>
            </a:endParaRPr>
          </a:p>
          <a:p>
            <a:endParaRPr lang="en-US" altLang="en-US" sz="2000" dirty="0">
              <a:latin typeface="Montserrat" panose="02000505000000020004" pitchFamily="2" charset="0"/>
            </a:endParaRPr>
          </a:p>
          <a:p>
            <a:endParaRPr lang="en-US" sz="2000" dirty="0">
              <a:latin typeface="Montserrat" panose="02000505000000020004" pitchFamily="2" charset="0"/>
            </a:endParaRPr>
          </a:p>
          <a:p>
            <a:endParaRPr lang="en-US" sz="2000" dirty="0">
              <a:latin typeface="Montserrat" panose="02000505000000020004" pitchFamily="2" charset="0"/>
            </a:endParaRPr>
          </a:p>
          <a:p>
            <a:endParaRPr lang="en-US" sz="2000" dirty="0"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Montserrat" panose="02000505000000020004" pitchFamily="2" charset="0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92AAB7B-9230-A1CA-0B52-EEB030E96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780" y="4559255"/>
            <a:ext cx="1179513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44C3C5DE-36FA-46CA-7363-6FC2F659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0" y="5994355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Jean Claude Barré de Saint-</a:t>
            </a:r>
            <a:r>
              <a:rPr lang="en-US" altLang="en-US" sz="1400" dirty="0" err="1">
                <a:latin typeface="Arial" panose="020B0604020202020204" pitchFamily="34" charset="0"/>
              </a:rPr>
              <a:t>Venant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1797-1886</a:t>
            </a:r>
          </a:p>
        </p:txBody>
      </p:sp>
    </p:spTree>
    <p:extLst>
      <p:ext uri="{BB962C8B-B14F-4D97-AF65-F5344CB8AC3E}">
        <p14:creationId xmlns:p14="http://schemas.microsoft.com/office/powerpoint/2010/main" val="424114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HydroHP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Simulation of different cross-sections, such as:</a:t>
            </a:r>
          </a:p>
          <a:p>
            <a:pPr lvl="1"/>
            <a:r>
              <a:rPr lang="en-US" dirty="0"/>
              <a:t>Rectangular</a:t>
            </a:r>
          </a:p>
          <a:p>
            <a:pPr lvl="1"/>
            <a:r>
              <a:rPr lang="en-US" dirty="0"/>
              <a:t>Trapezoidal</a:t>
            </a:r>
          </a:p>
          <a:p>
            <a:pPr lvl="1"/>
            <a:r>
              <a:rPr lang="en-US" dirty="0"/>
              <a:t>Circular</a:t>
            </a:r>
          </a:p>
          <a:p>
            <a:pPr lvl="1"/>
            <a:r>
              <a:rPr lang="en-US" dirty="0"/>
              <a:t>Parabolic</a:t>
            </a:r>
          </a:p>
          <a:p>
            <a:pPr lvl="1"/>
            <a:r>
              <a:rPr lang="en-US" dirty="0"/>
              <a:t>Irregular </a:t>
            </a:r>
          </a:p>
          <a:p>
            <a:pPr lvl="1"/>
            <a:endParaRPr lang="en-US" dirty="0"/>
          </a:p>
          <a:p>
            <a:r>
              <a:rPr lang="en-US" dirty="0"/>
              <a:t>Simulation for steady and unsteady-flow cases</a:t>
            </a:r>
          </a:p>
          <a:p>
            <a:endParaRPr lang="en-US" dirty="0"/>
          </a:p>
          <a:p>
            <a:r>
              <a:rPr lang="en-US" dirty="0"/>
              <a:t>Hydraulic properties definition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HydroHP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Possibility to change the cross-section alongside the x axis</a:t>
            </a:r>
          </a:p>
          <a:p>
            <a:endParaRPr lang="en-US" dirty="0"/>
          </a:p>
          <a:p>
            <a:r>
              <a:rPr lang="en-US" dirty="0"/>
              <a:t>Different boundary conditions allowed such as: inflow hydrograph, stage-hydrograph, mixed, tabular-interpolated inflow hydrograph, normal slope, critical slope</a:t>
            </a:r>
          </a:p>
          <a:p>
            <a:endParaRPr lang="en-US" dirty="0"/>
          </a:p>
          <a:p>
            <a:r>
              <a:rPr lang="en-US" dirty="0"/>
              <a:t>Possibility to simulate complex phenomena such as backwater and dam-break flood propagation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: </a:t>
            </a:r>
            <a:r>
              <a:rPr lang="en-US" dirty="0" err="1"/>
              <a:t>Matlab</a:t>
            </a:r>
            <a:r>
              <a:rPr lang="en-US" dirty="0"/>
              <a:t> version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7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You must have the </a:t>
            </a:r>
            <a:r>
              <a:rPr lang="en-US" dirty="0" err="1"/>
              <a:t>Matlab</a:t>
            </a:r>
            <a:r>
              <a:rPr lang="en-US" dirty="0"/>
              <a:t> 2021 or later installed in your machine</a:t>
            </a:r>
          </a:p>
          <a:p>
            <a:r>
              <a:rPr lang="en-US" dirty="0"/>
              <a:t>Excel 2013 or higher is also required</a:t>
            </a:r>
          </a:p>
          <a:p>
            <a:r>
              <a:rPr lang="en-US" dirty="0"/>
              <a:t>The latest version of the model can be download 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Download and extract the zipped files in a folder in your machine (avoid folders that </a:t>
            </a:r>
            <a:r>
              <a:rPr lang="en-US" dirty="0" err="1"/>
              <a:t>Matlab</a:t>
            </a:r>
            <a:r>
              <a:rPr lang="en-US" dirty="0"/>
              <a:t> might not have access)</a:t>
            </a:r>
          </a:p>
          <a:p>
            <a:endParaRPr lang="en-US" dirty="0"/>
          </a:p>
          <a:p>
            <a:r>
              <a:rPr lang="en-US" dirty="0"/>
              <a:t>The main file is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3212A-F6CA-1688-D4B3-C872106CC0D4}"/>
              </a:ext>
            </a:extLst>
          </p:cNvPr>
          <p:cNvSpPr txBox="1"/>
          <p:nvPr/>
        </p:nvSpPr>
        <p:spPr>
          <a:xfrm>
            <a:off x="2534510" y="2850634"/>
            <a:ext cx="6876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Montserrat" panose="02000505000000020004" pitchFamily="2" charset="0"/>
              </a:rPr>
              <a:t>https://github.com/marcusnobrega-eng/HydroHP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71423-E9A5-14D3-1664-BFC985F7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08" y="4755639"/>
            <a:ext cx="7460504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The input file is given by the spreadsheet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spreadsheet is auto explanatory. Two sheets are available: the </a:t>
            </a:r>
            <a:r>
              <a:rPr lang="en-US" dirty="0" err="1"/>
              <a:t>Input_Data</a:t>
            </a:r>
            <a:r>
              <a:rPr lang="en-US" dirty="0"/>
              <a:t> and the </a:t>
            </a:r>
            <a:r>
              <a:rPr lang="en-US" dirty="0" err="1"/>
              <a:t>Irregular_Section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Irregular_Section</a:t>
            </a:r>
            <a:r>
              <a:rPr lang="en-US" dirty="0"/>
              <a:t> is only used when irregular cross-sections are modeled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4C81B-CF2E-5BEA-BAAE-F87AAC63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6" y="1823594"/>
            <a:ext cx="11818694" cy="8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1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Input_Data</a:t>
            </a:r>
            <a:r>
              <a:rPr lang="en-US" dirty="0"/>
              <a:t> sheet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7F0A8-04F2-61CB-8E64-6E2B48D8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81" y="1733699"/>
            <a:ext cx="9097219" cy="4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General Data: controls model discretization, simulation times, some of the boundary conditions and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05186-5BEE-CC32-6189-F0C09849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51" y="1960149"/>
            <a:ext cx="431542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55BF60B4-9F55-BF43-84B3-4DBA7F9D2BC5}"/>
              </a:ext>
            </a:extLst>
          </p:cNvPr>
          <p:cNvGrpSpPr/>
          <p:nvPr/>
        </p:nvGrpSpPr>
        <p:grpSpPr>
          <a:xfrm>
            <a:off x="428055" y="5481800"/>
            <a:ext cx="1057319" cy="817410"/>
            <a:chOff x="33692" y="4039267"/>
            <a:chExt cx="494517" cy="382309"/>
          </a:xfrm>
          <a:solidFill>
            <a:schemeClr val="accent4"/>
          </a:solidFill>
        </p:grpSpPr>
        <p:sp>
          <p:nvSpPr>
            <p:cNvPr id="157" name="Gráfico 3">
              <a:extLst>
                <a:ext uri="{FF2B5EF4-FFF2-40B4-BE49-F238E27FC236}">
                  <a16:creationId xmlns:a16="http://schemas.microsoft.com/office/drawing/2014/main" id="{8ED47F19-6A93-774B-91D0-2F499EBC4274}"/>
                </a:ext>
              </a:extLst>
            </p:cNvPr>
            <p:cNvSpPr/>
            <p:nvPr/>
          </p:nvSpPr>
          <p:spPr>
            <a:xfrm>
              <a:off x="78671" y="4039267"/>
              <a:ext cx="213525" cy="348616"/>
            </a:xfrm>
            <a:custGeom>
              <a:avLst/>
              <a:gdLst>
                <a:gd name="connsiteX0" fmla="*/ 202239 w 213525"/>
                <a:gd name="connsiteY0" fmla="*/ 348617 h 348616"/>
                <a:gd name="connsiteX1" fmla="*/ 197214 w 213525"/>
                <a:gd name="connsiteY1" fmla="*/ 347381 h 348616"/>
                <a:gd name="connsiteX2" fmla="*/ 10627 w 213525"/>
                <a:gd name="connsiteY2" fmla="*/ 303638 h 348616"/>
                <a:gd name="connsiteX3" fmla="*/ 0 w 213525"/>
                <a:gd name="connsiteY3" fmla="*/ 292434 h 348616"/>
                <a:gd name="connsiteX4" fmla="*/ 0 w 213525"/>
                <a:gd name="connsiteY4" fmla="*/ 11442 h 348616"/>
                <a:gd name="connsiteX5" fmla="*/ 10874 w 213525"/>
                <a:gd name="connsiteY5" fmla="*/ 238 h 348616"/>
                <a:gd name="connsiteX6" fmla="*/ 208088 w 213525"/>
                <a:gd name="connsiteY6" fmla="*/ 46782 h 348616"/>
                <a:gd name="connsiteX7" fmla="*/ 213525 w 213525"/>
                <a:gd name="connsiteY7" fmla="*/ 56420 h 348616"/>
                <a:gd name="connsiteX8" fmla="*/ 213525 w 213525"/>
                <a:gd name="connsiteY8" fmla="*/ 337084 h 348616"/>
                <a:gd name="connsiteX9" fmla="*/ 202239 w 213525"/>
                <a:gd name="connsiteY9" fmla="*/ 348369 h 348616"/>
                <a:gd name="connsiteX10" fmla="*/ 22490 w 213525"/>
                <a:gd name="connsiteY10" fmla="*/ 281972 h 348616"/>
                <a:gd name="connsiteX11" fmla="*/ 191036 w 213525"/>
                <a:gd name="connsiteY11" fmla="*/ 319784 h 348616"/>
                <a:gd name="connsiteX12" fmla="*/ 191036 w 213525"/>
                <a:gd name="connsiteY12" fmla="*/ 63011 h 348616"/>
                <a:gd name="connsiteX13" fmla="*/ 22654 w 213525"/>
                <a:gd name="connsiteY13" fmla="*/ 22481 h 348616"/>
                <a:gd name="connsiteX14" fmla="*/ 22654 w 213525"/>
                <a:gd name="connsiteY14" fmla="*/ 22481 h 34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525" h="348616">
                  <a:moveTo>
                    <a:pt x="202239" y="348617"/>
                  </a:moveTo>
                  <a:cubicBezTo>
                    <a:pt x="200491" y="348600"/>
                    <a:pt x="198771" y="348180"/>
                    <a:pt x="197214" y="347381"/>
                  </a:cubicBezTo>
                  <a:cubicBezTo>
                    <a:pt x="123074" y="309981"/>
                    <a:pt x="11780" y="303720"/>
                    <a:pt x="10627" y="303638"/>
                  </a:cubicBezTo>
                  <a:cubicBezTo>
                    <a:pt x="4684" y="303292"/>
                    <a:pt x="34" y="298391"/>
                    <a:pt x="0" y="292434"/>
                  </a:cubicBezTo>
                  <a:lnTo>
                    <a:pt x="0" y="11442"/>
                  </a:lnTo>
                  <a:cubicBezTo>
                    <a:pt x="-46" y="5362"/>
                    <a:pt x="4797" y="370"/>
                    <a:pt x="10874" y="238"/>
                  </a:cubicBezTo>
                  <a:cubicBezTo>
                    <a:pt x="79594" y="-2183"/>
                    <a:pt x="147704" y="13889"/>
                    <a:pt x="208088" y="46782"/>
                  </a:cubicBezTo>
                  <a:cubicBezTo>
                    <a:pt x="211459" y="48825"/>
                    <a:pt x="213520" y="52483"/>
                    <a:pt x="213525" y="56420"/>
                  </a:cubicBezTo>
                  <a:lnTo>
                    <a:pt x="213525" y="337084"/>
                  </a:lnTo>
                  <a:cubicBezTo>
                    <a:pt x="213481" y="343295"/>
                    <a:pt x="208454" y="348328"/>
                    <a:pt x="202239" y="348369"/>
                  </a:cubicBezTo>
                  <a:close/>
                  <a:moveTo>
                    <a:pt x="22490" y="281972"/>
                  </a:moveTo>
                  <a:cubicBezTo>
                    <a:pt x="50498" y="284279"/>
                    <a:pt x="127769" y="292846"/>
                    <a:pt x="191036" y="319784"/>
                  </a:cubicBezTo>
                  <a:lnTo>
                    <a:pt x="191036" y="63011"/>
                  </a:lnTo>
                  <a:cubicBezTo>
                    <a:pt x="138818" y="36608"/>
                    <a:pt x="81168" y="22728"/>
                    <a:pt x="22654" y="22481"/>
                  </a:cubicBezTo>
                  <a:lnTo>
                    <a:pt x="22654" y="22481"/>
                  </a:lnTo>
                  <a:close/>
                </a:path>
              </a:pathLst>
            </a:custGeom>
            <a:grpFill/>
            <a:ln w="8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chemeClr val="accent4"/>
                </a:solidFill>
              </a:endParaRPr>
            </a:p>
          </p:txBody>
        </p:sp>
        <p:sp>
          <p:nvSpPr>
            <p:cNvPr id="158" name="Gráfico 3">
              <a:extLst>
                <a:ext uri="{FF2B5EF4-FFF2-40B4-BE49-F238E27FC236}">
                  <a16:creationId xmlns:a16="http://schemas.microsoft.com/office/drawing/2014/main" id="{E30DD39A-8D80-5848-91E4-ED85B7C04014}"/>
                </a:ext>
              </a:extLst>
            </p:cNvPr>
            <p:cNvSpPr/>
            <p:nvPr/>
          </p:nvSpPr>
          <p:spPr>
            <a:xfrm>
              <a:off x="269706" y="4039276"/>
              <a:ext cx="213525" cy="348607"/>
            </a:xfrm>
            <a:custGeom>
              <a:avLst/>
              <a:gdLst>
                <a:gd name="connsiteX0" fmla="*/ 11204 w 213525"/>
                <a:gd name="connsiteY0" fmla="*/ 348608 h 348607"/>
                <a:gd name="connsiteX1" fmla="*/ 5355 w 213525"/>
                <a:gd name="connsiteY1" fmla="*/ 346878 h 348607"/>
                <a:gd name="connsiteX2" fmla="*/ 0 w 213525"/>
                <a:gd name="connsiteY2" fmla="*/ 337322 h 348607"/>
                <a:gd name="connsiteX3" fmla="*/ 0 w 213525"/>
                <a:gd name="connsiteY3" fmla="*/ 56412 h 348607"/>
                <a:gd name="connsiteX4" fmla="*/ 5437 w 213525"/>
                <a:gd name="connsiteY4" fmla="*/ 46773 h 348607"/>
                <a:gd name="connsiteX5" fmla="*/ 202651 w 213525"/>
                <a:gd name="connsiteY5" fmla="*/ 229 h 348607"/>
                <a:gd name="connsiteX6" fmla="*/ 213525 w 213525"/>
                <a:gd name="connsiteY6" fmla="*/ 11433 h 348607"/>
                <a:gd name="connsiteX7" fmla="*/ 213525 w 213525"/>
                <a:gd name="connsiteY7" fmla="*/ 292426 h 348607"/>
                <a:gd name="connsiteX8" fmla="*/ 202898 w 213525"/>
                <a:gd name="connsiteY8" fmla="*/ 303629 h 348607"/>
                <a:gd name="connsiteX9" fmla="*/ 16311 w 213525"/>
                <a:gd name="connsiteY9" fmla="*/ 347372 h 348607"/>
                <a:gd name="connsiteX10" fmla="*/ 11204 w 213525"/>
                <a:gd name="connsiteY10" fmla="*/ 348608 h 348607"/>
                <a:gd name="connsiteX11" fmla="*/ 22489 w 213525"/>
                <a:gd name="connsiteY11" fmla="*/ 63002 h 348607"/>
                <a:gd name="connsiteX12" fmla="*/ 22489 w 213525"/>
                <a:gd name="connsiteY12" fmla="*/ 319775 h 348607"/>
                <a:gd name="connsiteX13" fmla="*/ 191036 w 213525"/>
                <a:gd name="connsiteY13" fmla="*/ 281964 h 348607"/>
                <a:gd name="connsiteX14" fmla="*/ 191036 w 213525"/>
                <a:gd name="connsiteY14" fmla="*/ 22472 h 348607"/>
                <a:gd name="connsiteX15" fmla="*/ 191036 w 213525"/>
                <a:gd name="connsiteY15" fmla="*/ 22472 h 348607"/>
                <a:gd name="connsiteX16" fmla="*/ 22489 w 213525"/>
                <a:gd name="connsiteY16" fmla="*/ 63002 h 34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3525" h="348607">
                  <a:moveTo>
                    <a:pt x="11204" y="348608"/>
                  </a:moveTo>
                  <a:cubicBezTo>
                    <a:pt x="9129" y="348599"/>
                    <a:pt x="7101" y="347998"/>
                    <a:pt x="5355" y="346878"/>
                  </a:cubicBezTo>
                  <a:cubicBezTo>
                    <a:pt x="2016" y="344851"/>
                    <a:pt x="-16" y="341227"/>
                    <a:pt x="0" y="337322"/>
                  </a:cubicBezTo>
                  <a:lnTo>
                    <a:pt x="0" y="56412"/>
                  </a:lnTo>
                  <a:cubicBezTo>
                    <a:pt x="5" y="52474"/>
                    <a:pt x="2066" y="48816"/>
                    <a:pt x="5437" y="46773"/>
                  </a:cubicBezTo>
                  <a:cubicBezTo>
                    <a:pt x="65839" y="13921"/>
                    <a:pt x="133936" y="-2143"/>
                    <a:pt x="202651" y="229"/>
                  </a:cubicBezTo>
                  <a:cubicBezTo>
                    <a:pt x="208728" y="361"/>
                    <a:pt x="213571" y="5353"/>
                    <a:pt x="213525" y="11433"/>
                  </a:cubicBezTo>
                  <a:lnTo>
                    <a:pt x="213525" y="292426"/>
                  </a:lnTo>
                  <a:cubicBezTo>
                    <a:pt x="213492" y="298382"/>
                    <a:pt x="208841" y="303283"/>
                    <a:pt x="202898" y="303629"/>
                  </a:cubicBezTo>
                  <a:cubicBezTo>
                    <a:pt x="201827" y="303629"/>
                    <a:pt x="90699" y="310055"/>
                    <a:pt x="16311" y="347372"/>
                  </a:cubicBezTo>
                  <a:cubicBezTo>
                    <a:pt x="14729" y="348179"/>
                    <a:pt x="12979" y="348599"/>
                    <a:pt x="11204" y="348608"/>
                  </a:cubicBezTo>
                  <a:close/>
                  <a:moveTo>
                    <a:pt x="22489" y="63002"/>
                  </a:moveTo>
                  <a:lnTo>
                    <a:pt x="22489" y="319775"/>
                  </a:lnTo>
                  <a:cubicBezTo>
                    <a:pt x="85756" y="292838"/>
                    <a:pt x="163027" y="284270"/>
                    <a:pt x="191036" y="281964"/>
                  </a:cubicBezTo>
                  <a:lnTo>
                    <a:pt x="191036" y="22472"/>
                  </a:lnTo>
                  <a:lnTo>
                    <a:pt x="191036" y="22472"/>
                  </a:lnTo>
                  <a:cubicBezTo>
                    <a:pt x="132460" y="22636"/>
                    <a:pt x="74737" y="36517"/>
                    <a:pt x="22489" y="63002"/>
                  </a:cubicBezTo>
                  <a:close/>
                </a:path>
              </a:pathLst>
            </a:custGeom>
            <a:grpFill/>
            <a:ln w="8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chemeClr val="accent4"/>
                </a:solidFill>
              </a:endParaRPr>
            </a:p>
          </p:txBody>
        </p:sp>
        <p:sp>
          <p:nvSpPr>
            <p:cNvPr id="159" name="Gráfico 3">
              <a:extLst>
                <a:ext uri="{FF2B5EF4-FFF2-40B4-BE49-F238E27FC236}">
                  <a16:creationId xmlns:a16="http://schemas.microsoft.com/office/drawing/2014/main" id="{F16B222A-17AA-C346-84D3-0C4F83F6AB3A}"/>
                </a:ext>
              </a:extLst>
            </p:cNvPr>
            <p:cNvSpPr/>
            <p:nvPr/>
          </p:nvSpPr>
          <p:spPr>
            <a:xfrm>
              <a:off x="33692" y="4084402"/>
              <a:ext cx="494517" cy="337174"/>
            </a:xfrm>
            <a:custGeom>
              <a:avLst/>
              <a:gdLst>
                <a:gd name="connsiteX0" fmla="*/ 303482 w 494517"/>
                <a:gd name="connsiteY0" fmla="*/ 337175 h 337174"/>
                <a:gd name="connsiteX1" fmla="*/ 191035 w 494517"/>
                <a:gd name="connsiteY1" fmla="*/ 337175 h 337174"/>
                <a:gd name="connsiteX2" fmla="*/ 191035 w 494517"/>
                <a:gd name="connsiteY2" fmla="*/ 314686 h 337174"/>
                <a:gd name="connsiteX3" fmla="*/ 0 w 494517"/>
                <a:gd name="connsiteY3" fmla="*/ 314686 h 337174"/>
                <a:gd name="connsiteX4" fmla="*/ 0 w 494517"/>
                <a:gd name="connsiteY4" fmla="*/ 0 h 337174"/>
                <a:gd name="connsiteX5" fmla="*/ 56182 w 494517"/>
                <a:gd name="connsiteY5" fmla="*/ 0 h 337174"/>
                <a:gd name="connsiteX6" fmla="*/ 56182 w 494517"/>
                <a:gd name="connsiteY6" fmla="*/ 22489 h 337174"/>
                <a:gd name="connsiteX7" fmla="*/ 22489 w 494517"/>
                <a:gd name="connsiteY7" fmla="*/ 22489 h 337174"/>
                <a:gd name="connsiteX8" fmla="*/ 22489 w 494517"/>
                <a:gd name="connsiteY8" fmla="*/ 292196 h 337174"/>
                <a:gd name="connsiteX9" fmla="*/ 213525 w 494517"/>
                <a:gd name="connsiteY9" fmla="*/ 292196 h 337174"/>
                <a:gd name="connsiteX10" fmla="*/ 213525 w 494517"/>
                <a:gd name="connsiteY10" fmla="*/ 314686 h 337174"/>
                <a:gd name="connsiteX11" fmla="*/ 280993 w 494517"/>
                <a:gd name="connsiteY11" fmla="*/ 314686 h 337174"/>
                <a:gd name="connsiteX12" fmla="*/ 280993 w 494517"/>
                <a:gd name="connsiteY12" fmla="*/ 292196 h 337174"/>
                <a:gd name="connsiteX13" fmla="*/ 472028 w 494517"/>
                <a:gd name="connsiteY13" fmla="*/ 292196 h 337174"/>
                <a:gd name="connsiteX14" fmla="*/ 472028 w 494517"/>
                <a:gd name="connsiteY14" fmla="*/ 22489 h 337174"/>
                <a:gd name="connsiteX15" fmla="*/ 438335 w 494517"/>
                <a:gd name="connsiteY15" fmla="*/ 22489 h 337174"/>
                <a:gd name="connsiteX16" fmla="*/ 438335 w 494517"/>
                <a:gd name="connsiteY16" fmla="*/ 0 h 337174"/>
                <a:gd name="connsiteX17" fmla="*/ 494517 w 494517"/>
                <a:gd name="connsiteY17" fmla="*/ 0 h 337174"/>
                <a:gd name="connsiteX18" fmla="*/ 494517 w 494517"/>
                <a:gd name="connsiteY18" fmla="*/ 314686 h 337174"/>
                <a:gd name="connsiteX19" fmla="*/ 303482 w 494517"/>
                <a:gd name="connsiteY19" fmla="*/ 314686 h 337174"/>
                <a:gd name="connsiteX20" fmla="*/ 303482 w 494517"/>
                <a:gd name="connsiteY20" fmla="*/ 337175 h 3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4517" h="337174">
                  <a:moveTo>
                    <a:pt x="303482" y="337175"/>
                  </a:moveTo>
                  <a:lnTo>
                    <a:pt x="191035" y="337175"/>
                  </a:lnTo>
                  <a:lnTo>
                    <a:pt x="191035" y="314686"/>
                  </a:lnTo>
                  <a:lnTo>
                    <a:pt x="0" y="314686"/>
                  </a:lnTo>
                  <a:lnTo>
                    <a:pt x="0" y="0"/>
                  </a:lnTo>
                  <a:lnTo>
                    <a:pt x="56182" y="0"/>
                  </a:lnTo>
                  <a:lnTo>
                    <a:pt x="56182" y="22489"/>
                  </a:lnTo>
                  <a:lnTo>
                    <a:pt x="22489" y="22489"/>
                  </a:lnTo>
                  <a:lnTo>
                    <a:pt x="22489" y="292196"/>
                  </a:lnTo>
                  <a:lnTo>
                    <a:pt x="213525" y="292196"/>
                  </a:lnTo>
                  <a:lnTo>
                    <a:pt x="213525" y="314686"/>
                  </a:lnTo>
                  <a:lnTo>
                    <a:pt x="280993" y="314686"/>
                  </a:lnTo>
                  <a:lnTo>
                    <a:pt x="280993" y="292196"/>
                  </a:lnTo>
                  <a:lnTo>
                    <a:pt x="472028" y="292196"/>
                  </a:lnTo>
                  <a:lnTo>
                    <a:pt x="472028" y="22489"/>
                  </a:lnTo>
                  <a:lnTo>
                    <a:pt x="438335" y="22489"/>
                  </a:lnTo>
                  <a:lnTo>
                    <a:pt x="438335" y="0"/>
                  </a:lnTo>
                  <a:lnTo>
                    <a:pt x="494517" y="0"/>
                  </a:lnTo>
                  <a:lnTo>
                    <a:pt x="494517" y="314686"/>
                  </a:lnTo>
                  <a:lnTo>
                    <a:pt x="303482" y="314686"/>
                  </a:lnTo>
                  <a:lnTo>
                    <a:pt x="303482" y="337175"/>
                  </a:lnTo>
                  <a:close/>
                </a:path>
              </a:pathLst>
            </a:custGeom>
            <a:grpFill/>
            <a:ln w="8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705A1C-4684-4D4B-B383-066ACA7230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06969" y="2762819"/>
            <a:ext cx="9464402" cy="738553"/>
          </a:xfrm>
        </p:spPr>
        <p:txBody>
          <a:bodyPr/>
          <a:lstStyle/>
          <a:p>
            <a:r>
              <a:rPr lang="pt-BR" sz="2400" dirty="0"/>
              <a:t>Gomes Jr, M.N., Rápalo, L.M., Oliveira, P.T., Giacomoni, M.H., do Lago, C.A. and Mendiondo, E.M., 2023. </a:t>
            </a:r>
            <a:r>
              <a:rPr lang="pt-BR" sz="2400" b="1" i="1" u="sng" dirty="0"/>
              <a:t>Modeling unsteady and steady 1D hydrodynamics under different hydraulic conceptualizations: Model/Software development and case studies</a:t>
            </a:r>
            <a:r>
              <a:rPr lang="pt-BR" sz="2400" dirty="0"/>
              <a:t>. Environmental Modelling &amp; Software, 167, p.105733.</a:t>
            </a:r>
            <a:endParaRPr lang="pt-BR" sz="2400" b="0" dirty="0"/>
          </a:p>
        </p:txBody>
      </p:sp>
      <p:sp>
        <p:nvSpPr>
          <p:cNvPr id="139" name="Espaço Reservado para Texto 138">
            <a:extLst>
              <a:ext uri="{FF2B5EF4-FFF2-40B4-BE49-F238E27FC236}">
                <a16:creationId xmlns:a16="http://schemas.microsoft.com/office/drawing/2014/main" id="{8FE8285F-3CE4-CB45-A98D-AAD9B573B53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2983" y="1033814"/>
            <a:ext cx="3200400" cy="689422"/>
          </a:xfrm>
        </p:spPr>
        <p:txBody>
          <a:bodyPr/>
          <a:lstStyle/>
          <a:p>
            <a:pPr algn="ctr"/>
            <a:r>
              <a:rPr lang="pt-BR" sz="3600" dirty="0">
                <a:solidFill>
                  <a:srgbClr val="002060"/>
                </a:solidFill>
              </a:rPr>
              <a:t>HydroHP-1D</a:t>
            </a:r>
          </a:p>
        </p:txBody>
      </p:sp>
      <p:pic>
        <p:nvPicPr>
          <p:cNvPr id="71" name="Espaço Reservado para Imagem 17" descr="Porta de geladeira branca&#10;&#10;Descrição gerada automaticamente com confiança baixa">
            <a:extLst>
              <a:ext uri="{FF2B5EF4-FFF2-40B4-BE49-F238E27FC236}">
                <a16:creationId xmlns:a16="http://schemas.microsoft.com/office/drawing/2014/main" id="{0A2B6074-F183-2A4C-935C-FCE6C45C32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0589" y="262367"/>
            <a:ext cx="2069683" cy="2069683"/>
          </a:xfrm>
        </p:spPr>
      </p:pic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3456728F-0B97-CB47-B547-0FBA51E9BE54}"/>
              </a:ext>
            </a:extLst>
          </p:cNvPr>
          <p:cNvSpPr txBox="1"/>
          <p:nvPr/>
        </p:nvSpPr>
        <p:spPr>
          <a:xfrm rot="16200000">
            <a:off x="-1687957" y="2334563"/>
            <a:ext cx="5289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4"/>
                </a:solidFill>
                <a:latin typeface="Montserrat" pitchFamily="2" charset="77"/>
              </a:rPr>
              <a:t>Bibliography</a:t>
            </a:r>
            <a:endParaRPr lang="pt-BR" sz="4000" dirty="0">
              <a:solidFill>
                <a:schemeClr val="accent4"/>
              </a:solidFill>
              <a:latin typeface="Montserrat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C63658-F782-FB5C-4E77-3E8C0EB16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60" b="12060"/>
          <a:stretch/>
        </p:blipFill>
        <p:spPr>
          <a:xfrm>
            <a:off x="9859489" y="341267"/>
            <a:ext cx="1911882" cy="1911882"/>
          </a:xfrm>
          <a:prstGeom prst="ellipse">
            <a:avLst/>
          </a:prstGeom>
        </p:spPr>
      </p:pic>
      <p:sp>
        <p:nvSpPr>
          <p:cNvPr id="3" name="TextBox 2">
            <a:hlinkClick r:id="rId5"/>
            <a:extLst>
              <a:ext uri="{FF2B5EF4-FFF2-40B4-BE49-F238E27FC236}">
                <a16:creationId xmlns:a16="http://schemas.microsoft.com/office/drawing/2014/main" id="{14EA1E40-6270-6D46-0E1B-36EFBB8DAC55}"/>
              </a:ext>
            </a:extLst>
          </p:cNvPr>
          <p:cNvSpPr txBox="1"/>
          <p:nvPr/>
        </p:nvSpPr>
        <p:spPr>
          <a:xfrm>
            <a:off x="2306969" y="61145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https://doi.org/10.1016/j.envsoft.2023.105733</a:t>
            </a:r>
          </a:p>
        </p:txBody>
      </p:sp>
    </p:spTree>
    <p:extLst>
      <p:ext uri="{BB962C8B-B14F-4D97-AF65-F5344CB8AC3E}">
        <p14:creationId xmlns:p14="http://schemas.microsoft.com/office/powerpoint/2010/main" val="3984446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Flags: controls which boundary conditions are activated and other properties such as the friction model,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41F2A-03E2-CE8E-0F89-9E5C9E44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44" y="2122276"/>
            <a:ext cx="4480479" cy="35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59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Extra input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642F8-1210-678B-C795-330CD7DD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58"/>
          <a:stretch/>
        </p:blipFill>
        <p:spPr>
          <a:xfrm>
            <a:off x="0" y="2032000"/>
            <a:ext cx="121920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6084E-E3EE-761E-B0FC-B7BCA594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72" y="3811744"/>
            <a:ext cx="2553056" cy="1543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15F7F-2109-12ED-62F6-B0774713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135" y="3563932"/>
            <a:ext cx="2420992" cy="217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Time-varying Boundary Conditions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83FF3-2010-9A0F-6D98-5B0237B9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34" y="1847608"/>
            <a:ext cx="381053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1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Space-varying input (if required)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7CAE1-5683-82CB-8FB4-4E64295F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89" y="1736466"/>
            <a:ext cx="7497221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6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essoa na frente de um laptop&#10;&#10;Descrição gerada automaticamente">
            <a:extLst>
              <a:ext uri="{FF2B5EF4-FFF2-40B4-BE49-F238E27FC236}">
                <a16:creationId xmlns:a16="http://schemas.microsoft.com/office/drawing/2014/main" id="{42AEC9D7-2AA4-B842-9E30-F93919864D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7000"/>
          </a:blip>
          <a:srcRect/>
          <a:stretch/>
        </p:blipFill>
        <p:spPr>
          <a:noFill/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E780C0-BF61-D649-81D8-131E19821E81}"/>
              </a:ext>
            </a:extLst>
          </p:cNvPr>
          <p:cNvSpPr txBox="1"/>
          <p:nvPr/>
        </p:nvSpPr>
        <p:spPr>
          <a:xfrm>
            <a:off x="4107003" y="1495489"/>
            <a:ext cx="8084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pitchFamily="2" charset="77"/>
              </a:rPr>
              <a:t>Designing a Channel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23FEA8-FA30-A440-9D5D-365A5A96C7E4}"/>
              </a:ext>
            </a:extLst>
          </p:cNvPr>
          <p:cNvGrpSpPr/>
          <p:nvPr/>
        </p:nvGrpSpPr>
        <p:grpSpPr>
          <a:xfrm>
            <a:off x="470354" y="846001"/>
            <a:ext cx="3149146" cy="3045089"/>
            <a:chOff x="470354" y="846001"/>
            <a:chExt cx="3149146" cy="304508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47BB25-2EAF-9F4F-B6E9-7C8307682AD5}"/>
                </a:ext>
              </a:extLst>
            </p:cNvPr>
            <p:cNvSpPr txBox="1"/>
            <p:nvPr/>
          </p:nvSpPr>
          <p:spPr>
            <a:xfrm>
              <a:off x="470354" y="1244212"/>
              <a:ext cx="314914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600" b="1" dirty="0">
                  <a:solidFill>
                    <a:schemeClr val="accent4"/>
                  </a:solidFill>
                  <a:latin typeface="Montserrat" pitchFamily="2" charset="77"/>
                </a:rPr>
                <a:t>1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3713637-7DD2-2243-81CC-2B3F8807889C}"/>
                </a:ext>
              </a:extLst>
            </p:cNvPr>
            <p:cNvSpPr txBox="1"/>
            <p:nvPr/>
          </p:nvSpPr>
          <p:spPr>
            <a:xfrm>
              <a:off x="680168" y="846001"/>
              <a:ext cx="2939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accent4"/>
                  </a:solidFill>
                  <a:latin typeface="Montserrat Light" pitchFamily="2" charset="77"/>
                </a:rPr>
                <a:t>Example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0A079B8-9518-A742-B74E-D60FBD90B69A}"/>
              </a:ext>
            </a:extLst>
          </p:cNvPr>
          <p:cNvCxnSpPr>
            <a:cxnSpLocks/>
          </p:cNvCxnSpPr>
          <p:nvPr/>
        </p:nvCxnSpPr>
        <p:spPr>
          <a:xfrm>
            <a:off x="3768438" y="910253"/>
            <a:ext cx="0" cy="2740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ADA7BE-8C96-8A40-BE46-A8048B9CDC9D}"/>
              </a:ext>
            </a:extLst>
          </p:cNvPr>
          <p:cNvSpPr txBox="1"/>
          <p:nvPr/>
        </p:nvSpPr>
        <p:spPr>
          <a:xfrm>
            <a:off x="988904" y="6011999"/>
            <a:ext cx="56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2060"/>
                </a:solidFill>
                <a:latin typeface="Montserrat" pitchFamily="2" charset="77"/>
              </a:rPr>
              <a:t>Hydrodynamic Modeling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94615D-BA6A-5048-9121-2868BF8ABAE1}"/>
              </a:ext>
            </a:extLst>
          </p:cNvPr>
          <p:cNvSpPr txBox="1"/>
          <p:nvPr/>
        </p:nvSpPr>
        <p:spPr>
          <a:xfrm>
            <a:off x="969892" y="5231640"/>
            <a:ext cx="56976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serrat Light" pitchFamily="2" charset="77"/>
              </a:rPr>
              <a:t>HydroHP-1D</a:t>
            </a:r>
          </a:p>
        </p:txBody>
      </p:sp>
    </p:spTree>
    <p:extLst>
      <p:ext uri="{BB962C8B-B14F-4D97-AF65-F5344CB8AC3E}">
        <p14:creationId xmlns:p14="http://schemas.microsoft.com/office/powerpoint/2010/main" val="25034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BAB517-11B9-54EA-DD06-FD9AC1522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Design a rectangular channel with 1% slope to convey the 100-yr flood hydrograph, simulated by a Nash-Hydrograph given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Q</a:t>
            </a:r>
            <a:r>
              <a:rPr lang="en-US" baseline="-25000" dirty="0"/>
              <a:t>in </a:t>
            </a:r>
            <a:r>
              <a:rPr lang="en-US" dirty="0"/>
              <a:t>is the upstream inflow hydrograph, </a:t>
            </a:r>
            <a:r>
              <a:rPr lang="en-US" dirty="0" err="1"/>
              <a:t>Q</a:t>
            </a:r>
            <a:r>
              <a:rPr lang="en-US" baseline="-25000" dirty="0" err="1"/>
              <a:t>b</a:t>
            </a:r>
            <a:r>
              <a:rPr lang="en-US" dirty="0"/>
              <a:t> = 1 m</a:t>
            </a:r>
            <a:r>
              <a:rPr lang="en-US" baseline="30000" dirty="0"/>
              <a:t>3</a:t>
            </a:r>
            <a:r>
              <a:rPr lang="en-US" dirty="0"/>
              <a:t>/s (baseflow) </a:t>
            </a:r>
            <a:r>
              <a:rPr lang="en-US" dirty="0" err="1"/>
              <a:t>Q</a:t>
            </a:r>
            <a:r>
              <a:rPr lang="en-US" baseline="-25000" dirty="0" err="1"/>
              <a:t>p</a:t>
            </a:r>
            <a:r>
              <a:rPr lang="en-US" dirty="0"/>
              <a:t> is the peak flow = 100 m</a:t>
            </a:r>
            <a:r>
              <a:rPr lang="en-US" baseline="30000" dirty="0"/>
              <a:t>3</a:t>
            </a:r>
            <a:r>
              <a:rPr lang="en-US" dirty="0"/>
              <a:t>/s,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is the peak time, assumed as 60 min, and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>
                <a:latin typeface="Montserrat" panose="02000505000000020004" pitchFamily="2" charset="0"/>
                <a:cs typeface="Times New Roman" panose="02020603050405020304" pitchFamily="18" charset="0"/>
              </a:rPr>
              <a:t> is a shape parameter equals 8.5.</a:t>
            </a:r>
          </a:p>
          <a:p>
            <a:pPr marL="0" indent="0">
              <a:buNone/>
            </a:pPr>
            <a:endParaRPr lang="en-US" dirty="0">
              <a:latin typeface="Montserrat" panose="02000505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Montserrat" panose="02000505000000020004" pitchFamily="2" charset="0"/>
                <a:cs typeface="Times New Roman" panose="02020603050405020304" pitchFamily="18" charset="0"/>
              </a:rPr>
              <a:t>Determine the minimum width such that the maximum depth is 5 m at the outlet</a:t>
            </a:r>
            <a:endParaRPr lang="en-US" dirty="0"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\documentclass{article}&#10;\usepackage{amsmath}&#10;\pagestyle{empty}&#10;\begin{document}&#10;&#10;&#10;$$&#10;Q_{\text {in }}(t)=Q_b+\left(Q_p-Q_b\right)\left[\frac{t}{T_p} \exp \left(1-\frac{t}{T_p}\right)\right]^\beta&#10;$$&#10;&#10;\end{document}" title="IguanaTex Bitmap Display">
            <a:extLst>
              <a:ext uri="{FF2B5EF4-FFF2-40B4-BE49-F238E27FC236}">
                <a16:creationId xmlns:a16="http://schemas.microsoft.com/office/drawing/2014/main" id="{58803D73-3DE7-3A5D-833D-621ABE0311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04779" y="2070100"/>
            <a:ext cx="6180571" cy="8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9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BAB517-11B9-54EA-DD06-FD9AC1522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The outlet boundary condition is assumed as normal slope, following the channel slope</a:t>
            </a:r>
          </a:p>
          <a:p>
            <a:endParaRPr lang="en-US" dirty="0">
              <a:latin typeface="Montserrat" panose="02000505000000020004" pitchFamily="2" charset="0"/>
            </a:endParaRPr>
          </a:p>
          <a:p>
            <a:r>
              <a:rPr lang="en-US" dirty="0">
                <a:latin typeface="Montserrat" panose="02000505000000020004" pitchFamily="2" charset="0"/>
              </a:rPr>
              <a:t>Discretize the domain into 101 nodes, such that the reach is divided in 100 intervals</a:t>
            </a:r>
          </a:p>
          <a:p>
            <a:endParaRPr lang="en-US" dirty="0">
              <a:latin typeface="Montserrat" panose="02000505000000020004" pitchFamily="2" charset="0"/>
            </a:endParaRPr>
          </a:p>
          <a:p>
            <a:r>
              <a:rPr lang="en-US" dirty="0">
                <a:latin typeface="Montserrat" panose="02000505000000020004" pitchFamily="2" charset="0"/>
              </a:rPr>
              <a:t>The reach length is 10 km. Manning’s roughness coefficient is 0.035 sm</a:t>
            </a:r>
            <a:r>
              <a:rPr lang="en-US" baseline="30000" dirty="0">
                <a:latin typeface="Montserrat" panose="02000505000000020004" pitchFamily="2" charset="0"/>
              </a:rPr>
              <a:t>-1/3</a:t>
            </a:r>
          </a:p>
          <a:p>
            <a:endParaRPr lang="en-US" dirty="0">
              <a:latin typeface="Montserrat" panose="02000505000000020004" pitchFamily="2" charset="0"/>
            </a:endParaRPr>
          </a:p>
          <a:p>
            <a:r>
              <a:rPr lang="en-US" dirty="0">
                <a:latin typeface="Montserrat" panose="02000505000000020004" pitchFamily="2" charset="0"/>
              </a:rPr>
              <a:t>The simulation time is 3-h. The maximum and minimum time-step is 10 sec and 0.001 sec, with a maximum courant number of 0.4.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3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B47D9-8B47-D9BC-17C5-C4DE71D1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1" y="1499918"/>
            <a:ext cx="4991797" cy="385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3A4EE-3423-E439-6624-24A744F0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5"/>
          <a:stretch/>
        </p:blipFill>
        <p:spPr>
          <a:xfrm>
            <a:off x="6346438" y="448885"/>
            <a:ext cx="5544324" cy="53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9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BBDA-B78C-3D13-BB50-B53AB663B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Our goal is to find b such that the maximum depth is less than 5m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4E0A1-088A-4033-C2B1-2C2367A4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310" y="2452551"/>
            <a:ext cx="2772162" cy="1952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397899-DD21-F793-FF55-116B6297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156" y="2738341"/>
            <a:ext cx="2781688" cy="1381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AB54E-AE8D-A6B5-5089-0CF65DD3BF04}"/>
              </a:ext>
            </a:extLst>
          </p:cNvPr>
          <p:cNvSpPr txBox="1"/>
          <p:nvPr/>
        </p:nvSpPr>
        <p:spPr>
          <a:xfrm>
            <a:off x="2532197" y="4405449"/>
            <a:ext cx="25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 guess = 3.5 m</a:t>
            </a:r>
          </a:p>
        </p:txBody>
      </p:sp>
    </p:spTree>
    <p:extLst>
      <p:ext uri="{BB962C8B-B14F-4D97-AF65-F5344CB8AC3E}">
        <p14:creationId xmlns:p14="http://schemas.microsoft.com/office/powerpoint/2010/main" val="931295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BBDA-B78C-3D13-BB50-B53AB663B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Make sure all input is filled in the spreadsheet</a:t>
            </a:r>
          </a:p>
          <a:p>
            <a:pPr lvl="1"/>
            <a:r>
              <a:rPr lang="en-US" dirty="0"/>
              <a:t>If the folder is automatically saved on one drive or google drive, you might have to close the file before running</a:t>
            </a:r>
          </a:p>
          <a:p>
            <a:r>
              <a:rPr lang="en-US" dirty="0"/>
              <a:t>Open the HydroHP_1D main script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38BA0-67E5-3156-6B25-10A40ED4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10" y="2880907"/>
            <a:ext cx="9893300" cy="3430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1AF3E9-6267-6B8C-0051-721236908A77}"/>
              </a:ext>
            </a:extLst>
          </p:cNvPr>
          <p:cNvSpPr/>
          <p:nvPr/>
        </p:nvSpPr>
        <p:spPr>
          <a:xfrm>
            <a:off x="5435600" y="5880100"/>
            <a:ext cx="1816100" cy="33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FC675-D29E-7309-7528-B518B29D24CF}"/>
              </a:ext>
            </a:extLst>
          </p:cNvPr>
          <p:cNvSpPr txBox="1"/>
          <p:nvPr/>
        </p:nvSpPr>
        <p:spPr>
          <a:xfrm>
            <a:off x="7251700" y="5075704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Here you can specify a different input spreadsheet</a:t>
            </a:r>
          </a:p>
        </p:txBody>
      </p:sp>
    </p:spTree>
    <p:extLst>
      <p:ext uri="{BB962C8B-B14F-4D97-AF65-F5344CB8AC3E}">
        <p14:creationId xmlns:p14="http://schemas.microsoft.com/office/powerpoint/2010/main" val="73905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EE1C4-9830-3EA4-E716-D1380B0155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Background and Motivation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3877B53-22B3-0045-7F47-E2878E710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955009" cy="4470400"/>
          </a:xfrm>
        </p:spPr>
        <p:txBody>
          <a:bodyPr/>
          <a:lstStyle/>
          <a:p>
            <a:r>
              <a:rPr lang="pt-BR" dirty="0"/>
              <a:t>Flow is a fundamentally 3D problem</a:t>
            </a:r>
          </a:p>
          <a:p>
            <a:endParaRPr lang="pt-BR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question is when we can simplify the problem to 2D or 1D 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F157D8-9DC4-DA39-BB28-3A72FA453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1895475"/>
            <a:ext cx="56292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3"/>
            </p:par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BBDA-B78C-3D13-BB50-B53AB663B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Let’s change the name of the input spreadsheet to Example_1_Channel_Design.xlsx and input this file to the main code in </a:t>
            </a:r>
            <a:r>
              <a:rPr lang="en-US" dirty="0" err="1"/>
              <a:t>matlab</a:t>
            </a:r>
            <a:r>
              <a:rPr lang="en-US" dirty="0"/>
              <a:t>, such that: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that I added the folder Examples/ because I saved the spreadsheet in this folder</a:t>
            </a:r>
          </a:p>
          <a:p>
            <a:endParaRPr lang="en-US" dirty="0"/>
          </a:p>
          <a:p>
            <a:r>
              <a:rPr lang="en-US" dirty="0"/>
              <a:t>You can also specify full file paths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CB25-68FF-2F11-CC89-10EAFA85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594"/>
            <a:ext cx="12192000" cy="8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0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BBDA-B78C-3D13-BB50-B53AB663B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During the simulation, a status indicating the percentage, the current time-step in sec, the maximum Courant in the simulation and the maximum water depth in m are shown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 are automatically saved in the model folder (Modeling Results)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C1D67-FEB3-A4ED-AB83-137D71D1D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51" y="2603452"/>
            <a:ext cx="4910897" cy="101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F3841-0175-1690-FF8F-8784FAD1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5" y="1056360"/>
            <a:ext cx="11838935" cy="44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4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D33FB-E67F-42A8-207C-C4A8ECD3D9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DF735-A016-6CBA-35B9-9B8F9E48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531"/>
            <a:ext cx="12192000" cy="48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1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0FE18A-0E79-4161-5368-9831E69A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609"/>
            <a:ext cx="12192000" cy="48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Detailed Output per Cross-section or per Time (csv files)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1E29-FB6B-5195-19AF-4E0CD6DD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722341"/>
            <a:ext cx="7611537" cy="138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27A2E-9F11-2271-EC00-C87F115C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84" y="3339083"/>
            <a:ext cx="7392432" cy="171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744C1-D170-AAD8-37F7-9120D5719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6918"/>
            <a:ext cx="12192000" cy="8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6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Surfplots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88719-E60E-220E-35D3-C1584F74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90" y="0"/>
            <a:ext cx="5583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80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18C33-37C8-E1B6-4001-928D71B680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</p:txBody>
      </p:sp>
      <p:pic>
        <p:nvPicPr>
          <p:cNvPr id="8" name="1_Example_1_Model_Results">
            <a:hlinkClick r:id="" action="ppaction://media"/>
            <a:extLst>
              <a:ext uri="{FF2B5EF4-FFF2-40B4-BE49-F238E27FC236}">
                <a16:creationId xmlns:a16="http://schemas.microsoft.com/office/drawing/2014/main" id="{29E3F29F-4C6F-FEC7-3A7D-AE843CA10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918" r="7175"/>
          <a:stretch/>
        </p:blipFill>
        <p:spPr>
          <a:xfrm>
            <a:off x="2875292" y="0"/>
            <a:ext cx="9316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</p:txBody>
      </p:sp>
      <p:pic>
        <p:nvPicPr>
          <p:cNvPr id="9" name="1_Example_1_Dam_Breach_Like_">
            <a:hlinkClick r:id="" action="ppaction://media"/>
            <a:extLst>
              <a:ext uri="{FF2B5EF4-FFF2-40B4-BE49-F238E27FC236}">
                <a16:creationId xmlns:a16="http://schemas.microsoft.com/office/drawing/2014/main" id="{474DD8BF-3DE0-0FA5-FF17-CBD3A4D619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9439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2" y="1046480"/>
            <a:ext cx="4970774" cy="4643591"/>
          </a:xfrm>
        </p:spPr>
        <p:txBody>
          <a:bodyPr/>
          <a:lstStyle/>
          <a:p>
            <a:r>
              <a:rPr lang="en-US" dirty="0"/>
              <a:t>To satisfy the design, we need to change the channel width to 5 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Obviously a more optimized could result be achieved, but so far, this solution is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849D4-5A27-3AD7-1165-384BAC93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27" y="836456"/>
            <a:ext cx="4970774" cy="414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3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EE1C4-9830-3EA4-E716-D1380B0155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Background and Motivation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3877B53-22B3-0045-7F47-E2878E710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7407563" cy="4470400"/>
          </a:xfrm>
        </p:spPr>
        <p:txBody>
          <a:bodyPr/>
          <a:lstStyle/>
          <a:p>
            <a:r>
              <a:rPr lang="pt-BR" dirty="0"/>
              <a:t>Accelerations, velocities, friction, all theoretically occurs varying in x, y, and z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Navier and Stokes developed their most famous equations in 1822, describing how flow propagates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6F293F-9E53-E99C-4192-A5B34BCB1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22" y="2538607"/>
            <a:ext cx="3268461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746AFD-DE56-D229-FA78-02794525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42" y="353423"/>
            <a:ext cx="1665741" cy="18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82654-FDC3-9D00-0AC5-209639C9A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885" y="4376246"/>
            <a:ext cx="2142425" cy="1670698"/>
          </a:xfrm>
          <a:prstGeom prst="rect">
            <a:avLst/>
          </a:prstGeom>
        </p:spPr>
      </p:pic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6F391CF3-EE64-0E42-CBDE-8B401C84D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781169"/>
              </p:ext>
            </p:extLst>
          </p:nvPr>
        </p:nvGraphicFramePr>
        <p:xfrm>
          <a:off x="4250094" y="3854324"/>
          <a:ext cx="389572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0" imgH="0" progId="Equation.3">
                  <p:embed/>
                </p:oleObj>
              </mc:Choice>
              <mc:Fallback>
                <p:oleObj name="Equation" r:id="rId6" imgW="0" imgH="0" progId="Equation.3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6F391CF3-EE64-0E42-CBDE-8B401C84D5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0094" y="3854324"/>
                        <a:ext cx="3895725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3BE26D15-E710-5328-B1E8-B01A50B474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379477"/>
              </p:ext>
            </p:extLst>
          </p:nvPr>
        </p:nvGraphicFramePr>
        <p:xfrm>
          <a:off x="1737067" y="4324223"/>
          <a:ext cx="16446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0" imgH="0" progId="Equation.DSMT4">
                  <p:embed/>
                </p:oleObj>
              </mc:Choice>
              <mc:Fallback>
                <p:oleObj name="Equation" r:id="rId8" imgW="0" imgH="0" progId="Equation.DSMT4">
                  <p:embed/>
                  <p:pic>
                    <p:nvPicPr>
                      <p:cNvPr id="10" name="Object 2">
                        <a:extLst>
                          <a:ext uri="{FF2B5EF4-FFF2-40B4-BE49-F238E27FC236}">
                            <a16:creationId xmlns:a16="http://schemas.microsoft.com/office/drawing/2014/main" id="{3BE26D15-E710-5328-B1E8-B01A50B474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7067" y="4324223"/>
                        <a:ext cx="16446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>
            <a:extLst>
              <a:ext uri="{FF2B5EF4-FFF2-40B4-BE49-F238E27FC236}">
                <a16:creationId xmlns:a16="http://schemas.microsoft.com/office/drawing/2014/main" id="{2B7F7EC4-436E-3D0F-B45B-CB67A2878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192" y="4262311"/>
            <a:ext cx="16764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1"/>
            </p:par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EFE3A23-34ED-70EC-4429-8A5BB5BDF70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For the same input data, investigate the flood propagation for a </a:t>
                </a:r>
              </a:p>
              <a:p>
                <a:pPr lvl="1"/>
                <a:r>
                  <a:rPr lang="en-US" dirty="0"/>
                  <a:t>Circular channel with 2-m diameter (If the model crashes that means it is not feasible. In this case, increase the diameter until it works only with free flow</a:t>
                </a:r>
              </a:p>
              <a:p>
                <a:pPr lvl="1"/>
                <a:r>
                  <a:rPr lang="en-US" dirty="0"/>
                  <a:t>Paraboloid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check values of a accordingly</a:t>
                </a:r>
              </a:p>
              <a:p>
                <a:pPr lvl="1"/>
                <a:r>
                  <a:rPr lang="en-US" dirty="0"/>
                  <a:t>Triangular (just assume a trapezoidal section with b = 0.001 m and lateral slopes</a:t>
                </a:r>
              </a:p>
              <a:p>
                <a:pPr lvl="2"/>
                <a:r>
                  <a:rPr lang="en-US" dirty="0"/>
                  <a:t>Contact me at </a:t>
                </a:r>
                <a:r>
                  <a:rPr lang="en-US" dirty="0">
                    <a:hlinkClick r:id="rId2"/>
                  </a:rPr>
                  <a:t>marcusnobrega.engcivil@gmail.com</a:t>
                </a:r>
                <a:r>
                  <a:rPr lang="en-US" dirty="0"/>
                  <a:t> if you have any questions</a:t>
                </a:r>
              </a:p>
              <a:p>
                <a:endParaRPr lang="en-US" dirty="0"/>
              </a:p>
              <a:p>
                <a:r>
                  <a:rPr lang="en-US" dirty="0"/>
                  <a:t>Hint: you need to use the flag sections correctly. Read the flags info</a:t>
                </a:r>
              </a:p>
            </p:txBody>
          </p:sp>
        </mc:Choice>
        <mc:Fallback xmlns="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EFE3A23-34ED-70EC-4429-8A5BB5BDF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796" t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0F23BAB-91BB-F866-5C2C-B9AD961A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130" y="4624564"/>
            <a:ext cx="2837862" cy="21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8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essoa na frente de um laptop&#10;&#10;Descrição gerada automaticamente">
            <a:extLst>
              <a:ext uri="{FF2B5EF4-FFF2-40B4-BE49-F238E27FC236}">
                <a16:creationId xmlns:a16="http://schemas.microsoft.com/office/drawing/2014/main" id="{42AEC9D7-2AA4-B842-9E30-F93919864D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7000"/>
          </a:blip>
          <a:srcRect/>
          <a:stretch/>
        </p:blipFill>
        <p:spPr>
          <a:noFill/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E780C0-BF61-D649-81D8-131E19821E81}"/>
              </a:ext>
            </a:extLst>
          </p:cNvPr>
          <p:cNvSpPr txBox="1"/>
          <p:nvPr/>
        </p:nvSpPr>
        <p:spPr>
          <a:xfrm>
            <a:off x="4107003" y="1495489"/>
            <a:ext cx="8084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pitchFamily="2" charset="77"/>
              </a:rPr>
              <a:t>Assessing a Dam-Break Problem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23FEA8-FA30-A440-9D5D-365A5A96C7E4}"/>
              </a:ext>
            </a:extLst>
          </p:cNvPr>
          <p:cNvGrpSpPr/>
          <p:nvPr/>
        </p:nvGrpSpPr>
        <p:grpSpPr>
          <a:xfrm>
            <a:off x="470354" y="846001"/>
            <a:ext cx="3149146" cy="3045089"/>
            <a:chOff x="470354" y="846001"/>
            <a:chExt cx="3149146" cy="304508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47BB25-2EAF-9F4F-B6E9-7C8307682AD5}"/>
                </a:ext>
              </a:extLst>
            </p:cNvPr>
            <p:cNvSpPr txBox="1"/>
            <p:nvPr/>
          </p:nvSpPr>
          <p:spPr>
            <a:xfrm>
              <a:off x="470354" y="1244212"/>
              <a:ext cx="314914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600" b="1" dirty="0">
                  <a:solidFill>
                    <a:schemeClr val="accent4"/>
                  </a:solidFill>
                  <a:latin typeface="Montserrat" pitchFamily="2" charset="77"/>
                </a:rPr>
                <a:t>2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3713637-7DD2-2243-81CC-2B3F8807889C}"/>
                </a:ext>
              </a:extLst>
            </p:cNvPr>
            <p:cNvSpPr txBox="1"/>
            <p:nvPr/>
          </p:nvSpPr>
          <p:spPr>
            <a:xfrm>
              <a:off x="680168" y="846001"/>
              <a:ext cx="2939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accent4"/>
                  </a:solidFill>
                  <a:latin typeface="Montserrat Light" pitchFamily="2" charset="77"/>
                </a:rPr>
                <a:t>Example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0A079B8-9518-A742-B74E-D60FBD90B69A}"/>
              </a:ext>
            </a:extLst>
          </p:cNvPr>
          <p:cNvCxnSpPr>
            <a:cxnSpLocks/>
          </p:cNvCxnSpPr>
          <p:nvPr/>
        </p:nvCxnSpPr>
        <p:spPr>
          <a:xfrm>
            <a:off x="3768438" y="910253"/>
            <a:ext cx="0" cy="2740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ADA7BE-8C96-8A40-BE46-A8048B9CDC9D}"/>
              </a:ext>
            </a:extLst>
          </p:cNvPr>
          <p:cNvSpPr txBox="1"/>
          <p:nvPr/>
        </p:nvSpPr>
        <p:spPr>
          <a:xfrm>
            <a:off x="988904" y="6011999"/>
            <a:ext cx="56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tserrat" pitchFamily="2" charset="77"/>
              </a:rPr>
              <a:t>Hydrodynamic Modeling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94615D-BA6A-5048-9121-2868BF8ABAE1}"/>
              </a:ext>
            </a:extLst>
          </p:cNvPr>
          <p:cNvSpPr txBox="1"/>
          <p:nvPr/>
        </p:nvSpPr>
        <p:spPr>
          <a:xfrm>
            <a:off x="969892" y="5231640"/>
            <a:ext cx="56976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serrat Light" pitchFamily="2" charset="77"/>
              </a:rPr>
              <a:t>HydroHP-1D</a:t>
            </a:r>
          </a:p>
        </p:txBody>
      </p:sp>
    </p:spTree>
    <p:extLst>
      <p:ext uri="{BB962C8B-B14F-4D97-AF65-F5344CB8AC3E}">
        <p14:creationId xmlns:p14="http://schemas.microsoft.com/office/powerpoint/2010/main" val="145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A dam with dimensions of approximately 60 m height, 2000 m of length and 200 m width suffered an instantaneous failure.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Assuming the downstream floodplain as a trapezoid channel with 2:1 (</a:t>
            </a:r>
            <a:r>
              <a:rPr lang="en-US" dirty="0" err="1"/>
              <a:t>hxv</a:t>
            </a:r>
            <a:r>
              <a:rPr lang="en-US" dirty="0"/>
              <a:t>) slopes and 50-m width, determine the </a:t>
            </a:r>
            <a:r>
              <a:rPr lang="en-US" dirty="0" err="1"/>
              <a:t>floodwave</a:t>
            </a:r>
            <a:r>
              <a:rPr lang="en-US" dirty="0"/>
              <a:t> propagation characteristics for a 10-km reach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Assume a terrain roughness coefficient of 0.035 sm</a:t>
            </a:r>
            <a:r>
              <a:rPr lang="en-US" baseline="30000" dirty="0"/>
              <a:t>-1/3 </a:t>
            </a:r>
            <a:r>
              <a:rPr lang="en-US" dirty="0"/>
              <a:t>and S</a:t>
            </a:r>
            <a:r>
              <a:rPr lang="en-US" baseline="-25000" dirty="0"/>
              <a:t>0</a:t>
            </a:r>
            <a:r>
              <a:rPr lang="en-US" dirty="0"/>
              <a:t> = 1%</a:t>
            </a:r>
          </a:p>
          <a:p>
            <a:endParaRPr lang="en-US" dirty="0"/>
          </a:p>
          <a:p>
            <a:r>
              <a:rPr lang="en-US" dirty="0"/>
              <a:t>Save results each 0.5 min and run the simulation for 60 min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A2A913-E7F7-9D5C-514E-BE626FF8048C}"/>
              </a:ext>
            </a:extLst>
          </p:cNvPr>
          <p:cNvSpPr txBox="1"/>
          <p:nvPr/>
        </p:nvSpPr>
        <p:spPr>
          <a:xfrm>
            <a:off x="678801" y="5880100"/>
            <a:ext cx="1143233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Gomes Jr, M.N., Castro, M.D.A.R.A., da Silva, P.G.C.,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Giacomoni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M.H.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Mendiondo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E.M., 2024. Increasing flood awareness through dam-break serious games.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International Journal of Disaster Risk Reduction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108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p.104543.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07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D3F9A-A31C-8C33-6792-58330ECC4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59C21-673B-73FB-2417-84EB568B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5" y="1130300"/>
            <a:ext cx="5767389" cy="4775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0E2EF-8FBC-B4BF-E302-82D895C2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5" y="890233"/>
            <a:ext cx="6020640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7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2E2F54-4CAC-9DBB-B09D-4E992BD4E3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D3F9A-A31C-8C33-6792-58330ECC4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  <a:p>
            <a:endParaRPr lang="en-US" dirty="0"/>
          </a:p>
        </p:txBody>
      </p:sp>
      <p:pic>
        <p:nvPicPr>
          <p:cNvPr id="4" name="1_Example_2_Model_Results">
            <a:hlinkClick r:id="" action="ppaction://media"/>
            <a:extLst>
              <a:ext uri="{FF2B5EF4-FFF2-40B4-BE49-F238E27FC236}">
                <a16:creationId xmlns:a16="http://schemas.microsoft.com/office/drawing/2014/main" id="{FF839605-E74E-3952-EAC4-63330A986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620" r="7732" b="2451"/>
          <a:stretch/>
        </p:blipFill>
        <p:spPr>
          <a:xfrm>
            <a:off x="2129422" y="838625"/>
            <a:ext cx="8131286" cy="57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9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essoa na frente de um laptop&#10;&#10;Descrição gerada automaticamente">
            <a:extLst>
              <a:ext uri="{FF2B5EF4-FFF2-40B4-BE49-F238E27FC236}">
                <a16:creationId xmlns:a16="http://schemas.microsoft.com/office/drawing/2014/main" id="{42AEC9D7-2AA4-B842-9E30-F93919864D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7000"/>
          </a:blip>
          <a:srcRect/>
          <a:stretch/>
        </p:blipFill>
        <p:spPr>
          <a:noFill/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E780C0-BF61-D649-81D8-131E19821E81}"/>
              </a:ext>
            </a:extLst>
          </p:cNvPr>
          <p:cNvSpPr txBox="1"/>
          <p:nvPr/>
        </p:nvSpPr>
        <p:spPr>
          <a:xfrm>
            <a:off x="4107003" y="1495489"/>
            <a:ext cx="8084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pitchFamily="2" charset="77"/>
              </a:rPr>
              <a:t>The Dam-Break Serious Game Approach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23FEA8-FA30-A440-9D5D-365A5A96C7E4}"/>
              </a:ext>
            </a:extLst>
          </p:cNvPr>
          <p:cNvGrpSpPr/>
          <p:nvPr/>
        </p:nvGrpSpPr>
        <p:grpSpPr>
          <a:xfrm>
            <a:off x="470354" y="846001"/>
            <a:ext cx="3149146" cy="3045089"/>
            <a:chOff x="470354" y="846001"/>
            <a:chExt cx="3149146" cy="304508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47BB25-2EAF-9F4F-B6E9-7C8307682AD5}"/>
                </a:ext>
              </a:extLst>
            </p:cNvPr>
            <p:cNvSpPr txBox="1"/>
            <p:nvPr/>
          </p:nvSpPr>
          <p:spPr>
            <a:xfrm>
              <a:off x="470354" y="1244212"/>
              <a:ext cx="314914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600" b="1" dirty="0">
                  <a:solidFill>
                    <a:schemeClr val="accent4"/>
                  </a:solidFill>
                  <a:latin typeface="Montserrat" pitchFamily="2" charset="77"/>
                </a:rPr>
                <a:t>3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3713637-7DD2-2243-81CC-2B3F8807889C}"/>
                </a:ext>
              </a:extLst>
            </p:cNvPr>
            <p:cNvSpPr txBox="1"/>
            <p:nvPr/>
          </p:nvSpPr>
          <p:spPr>
            <a:xfrm>
              <a:off x="680168" y="846001"/>
              <a:ext cx="2939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accent4"/>
                  </a:solidFill>
                  <a:latin typeface="Montserrat Light" pitchFamily="2" charset="77"/>
                </a:rPr>
                <a:t>Example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0A079B8-9518-A742-B74E-D60FBD90B69A}"/>
              </a:ext>
            </a:extLst>
          </p:cNvPr>
          <p:cNvCxnSpPr>
            <a:cxnSpLocks/>
          </p:cNvCxnSpPr>
          <p:nvPr/>
        </p:nvCxnSpPr>
        <p:spPr>
          <a:xfrm>
            <a:off x="3768438" y="910253"/>
            <a:ext cx="0" cy="2740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ADA7BE-8C96-8A40-BE46-A8048B9CDC9D}"/>
              </a:ext>
            </a:extLst>
          </p:cNvPr>
          <p:cNvSpPr txBox="1"/>
          <p:nvPr/>
        </p:nvSpPr>
        <p:spPr>
          <a:xfrm>
            <a:off x="988904" y="6011999"/>
            <a:ext cx="56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tserrat" pitchFamily="2" charset="77"/>
              </a:rPr>
              <a:t>Hydrodynamic Modeling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94615D-BA6A-5048-9121-2868BF8ABAE1}"/>
              </a:ext>
            </a:extLst>
          </p:cNvPr>
          <p:cNvSpPr txBox="1"/>
          <p:nvPr/>
        </p:nvSpPr>
        <p:spPr>
          <a:xfrm>
            <a:off x="969892" y="5231640"/>
            <a:ext cx="56976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serrat Light" pitchFamily="2" charset="77"/>
              </a:rPr>
              <a:t>HydroHP-1D</a:t>
            </a:r>
          </a:p>
        </p:txBody>
      </p:sp>
    </p:spTree>
    <p:extLst>
      <p:ext uri="{BB962C8B-B14F-4D97-AF65-F5344CB8AC3E}">
        <p14:creationId xmlns:p14="http://schemas.microsoft.com/office/powerpoint/2010/main" val="410735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D3F9A-A31C-8C33-6792-58330ECC4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Dam-Break Tool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4DED01-CADD-D430-A58B-E5F1D2F4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61" y="977900"/>
            <a:ext cx="1356478" cy="14479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3DF16-9660-F65F-562F-1B1E487946AA}"/>
              </a:ext>
            </a:extLst>
          </p:cNvPr>
          <p:cNvSpPr txBox="1">
            <a:spLocks/>
          </p:cNvSpPr>
          <p:nvPr/>
        </p:nvSpPr>
        <p:spPr>
          <a:xfrm>
            <a:off x="868691" y="977900"/>
            <a:ext cx="8707110" cy="447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Install the File </a:t>
            </a:r>
            <a:r>
              <a:rPr lang="en-US" dirty="0" err="1"/>
              <a:t>Dam_Breach_Problem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It automatically will appear in your </a:t>
            </a:r>
            <a:r>
              <a:rPr lang="en-US" dirty="0" err="1"/>
              <a:t>Matlab</a:t>
            </a:r>
            <a:r>
              <a:rPr lang="en-US" dirty="0"/>
              <a:t> in (Apps) as: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B3699-0C53-AE7A-20D4-32BD0427E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817083"/>
            <a:ext cx="9144000" cy="3408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17B130-1F43-1DB5-A80A-9C23CF85D8BF}"/>
              </a:ext>
            </a:extLst>
          </p:cNvPr>
          <p:cNvSpPr/>
          <p:nvPr/>
        </p:nvSpPr>
        <p:spPr>
          <a:xfrm>
            <a:off x="2885440" y="4850350"/>
            <a:ext cx="74168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F746C-4110-5480-BF66-B4C09FA3C5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B87D4-58F4-33A1-E208-3109614BDC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Installing the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DEA54-1F3F-FEA0-22BB-6EDB0797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774" y="1189842"/>
            <a:ext cx="2810267" cy="251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3B5CE-32EB-5047-0EAB-43864F9E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4" y="4083579"/>
            <a:ext cx="10764752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0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4917B-DC61-58B9-69C3-A418E11C6C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D02E4-839E-5C46-11E4-F1F65A4ED9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Problem Schematics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D9F12B-AE4C-AB4C-91DA-B82A1BFE04F3}"/>
              </a:ext>
            </a:extLst>
          </p:cNvPr>
          <p:cNvCxnSpPr/>
          <p:nvPr/>
        </p:nvCxnSpPr>
        <p:spPr>
          <a:xfrm>
            <a:off x="1686249" y="3429001"/>
            <a:ext cx="2183363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7E713-0262-563D-1AA7-15DDB30FDE8F}"/>
              </a:ext>
            </a:extLst>
          </p:cNvPr>
          <p:cNvCxnSpPr>
            <a:cxnSpLocks/>
          </p:cNvCxnSpPr>
          <p:nvPr/>
        </p:nvCxnSpPr>
        <p:spPr>
          <a:xfrm>
            <a:off x="3860282" y="3429001"/>
            <a:ext cx="6885991" cy="503853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ABB5FFF-71ED-D447-E745-B169E9EC4298}"/>
              </a:ext>
            </a:extLst>
          </p:cNvPr>
          <p:cNvSpPr/>
          <p:nvPr/>
        </p:nvSpPr>
        <p:spPr>
          <a:xfrm>
            <a:off x="1686249" y="2607907"/>
            <a:ext cx="2174033" cy="82109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Deciduous tree with solid fill">
            <a:extLst>
              <a:ext uri="{FF2B5EF4-FFF2-40B4-BE49-F238E27FC236}">
                <a16:creationId xmlns:a16="http://schemas.microsoft.com/office/drawing/2014/main" id="{19A33B0F-6A9D-AA60-9D74-D3C7FE2B67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30340" y="3103922"/>
            <a:ext cx="418385" cy="418385"/>
          </a:xfrm>
          <a:prstGeom prst="rect">
            <a:avLst/>
          </a:prstGeom>
        </p:spPr>
      </p:pic>
      <p:pic>
        <p:nvPicPr>
          <p:cNvPr id="9" name="Graphic 8" descr="Withering Tree outline">
            <a:extLst>
              <a:ext uri="{FF2B5EF4-FFF2-40B4-BE49-F238E27FC236}">
                <a16:creationId xmlns:a16="http://schemas.microsoft.com/office/drawing/2014/main" id="{0D1EA175-F7E1-A6F9-E8C6-FE1288FB23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47903" y="3173031"/>
            <a:ext cx="349276" cy="349276"/>
          </a:xfrm>
          <a:prstGeom prst="rect">
            <a:avLst/>
          </a:prstGeom>
        </p:spPr>
      </p:pic>
      <p:pic>
        <p:nvPicPr>
          <p:cNvPr id="10" name="Graphic 9" descr="Deciduous tree with solid fill">
            <a:extLst>
              <a:ext uri="{FF2B5EF4-FFF2-40B4-BE49-F238E27FC236}">
                <a16:creationId xmlns:a16="http://schemas.microsoft.com/office/drawing/2014/main" id="{B3ACD031-FA3A-47AA-D3A1-CF633350B7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41201" y="3304996"/>
            <a:ext cx="248008" cy="248008"/>
          </a:xfrm>
          <a:prstGeom prst="rect">
            <a:avLst/>
          </a:prstGeom>
        </p:spPr>
      </p:pic>
      <p:pic>
        <p:nvPicPr>
          <p:cNvPr id="11" name="Graphic 10" descr="Deciduous tree with solid fill">
            <a:extLst>
              <a:ext uri="{FF2B5EF4-FFF2-40B4-BE49-F238E27FC236}">
                <a16:creationId xmlns:a16="http://schemas.microsoft.com/office/drawing/2014/main" id="{F5E0EE46-C240-7475-F33C-4183584917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0817" y="2995874"/>
            <a:ext cx="503853" cy="503853"/>
          </a:xfrm>
          <a:prstGeom prst="rect">
            <a:avLst/>
          </a:prstGeom>
        </p:spPr>
      </p:pic>
      <p:pic>
        <p:nvPicPr>
          <p:cNvPr id="12" name="Graphic 11" descr="Deciduous tree with solid fill">
            <a:extLst>
              <a:ext uri="{FF2B5EF4-FFF2-40B4-BE49-F238E27FC236}">
                <a16:creationId xmlns:a16="http://schemas.microsoft.com/office/drawing/2014/main" id="{48F94031-BB64-4F32-78F5-3F252E2423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7672" y="3111581"/>
            <a:ext cx="378685" cy="378685"/>
          </a:xfrm>
          <a:prstGeom prst="rect">
            <a:avLst/>
          </a:prstGeom>
        </p:spPr>
      </p:pic>
      <p:pic>
        <p:nvPicPr>
          <p:cNvPr id="13" name="Graphic 12" descr="Withering Tree outline">
            <a:extLst>
              <a:ext uri="{FF2B5EF4-FFF2-40B4-BE49-F238E27FC236}">
                <a16:creationId xmlns:a16="http://schemas.microsoft.com/office/drawing/2014/main" id="{FA411884-4F0C-0BAF-A7B6-97F1EDDA1D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50794" y="3219775"/>
            <a:ext cx="349276" cy="349276"/>
          </a:xfrm>
          <a:prstGeom prst="rect">
            <a:avLst/>
          </a:prstGeom>
        </p:spPr>
      </p:pic>
      <p:pic>
        <p:nvPicPr>
          <p:cNvPr id="14" name="Graphic 13" descr="House outline">
            <a:extLst>
              <a:ext uri="{FF2B5EF4-FFF2-40B4-BE49-F238E27FC236}">
                <a16:creationId xmlns:a16="http://schemas.microsoft.com/office/drawing/2014/main" id="{E508DEC5-25D4-E881-BEFA-7D7F5B834E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61731" y="3361615"/>
            <a:ext cx="445957" cy="445957"/>
          </a:xfrm>
          <a:prstGeom prst="rect">
            <a:avLst/>
          </a:prstGeom>
        </p:spPr>
      </p:pic>
      <p:pic>
        <p:nvPicPr>
          <p:cNvPr id="15" name="Graphic 14" descr="House outline">
            <a:extLst>
              <a:ext uri="{FF2B5EF4-FFF2-40B4-BE49-F238E27FC236}">
                <a16:creationId xmlns:a16="http://schemas.microsoft.com/office/drawing/2014/main" id="{6B52579B-F887-B0F7-EF28-46F3D0F542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07688" y="3347669"/>
            <a:ext cx="523307" cy="523307"/>
          </a:xfrm>
          <a:prstGeom prst="rect">
            <a:avLst/>
          </a:prstGeom>
        </p:spPr>
      </p:pic>
      <p:pic>
        <p:nvPicPr>
          <p:cNvPr id="16" name="Graphic 15" descr="House outline">
            <a:extLst>
              <a:ext uri="{FF2B5EF4-FFF2-40B4-BE49-F238E27FC236}">
                <a16:creationId xmlns:a16="http://schemas.microsoft.com/office/drawing/2014/main" id="{652F483F-7949-4A02-0296-12E9F84055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1791" y="3483220"/>
            <a:ext cx="395413" cy="395413"/>
          </a:xfrm>
          <a:prstGeom prst="rect">
            <a:avLst/>
          </a:prstGeom>
        </p:spPr>
      </p:pic>
      <p:pic>
        <p:nvPicPr>
          <p:cNvPr id="17" name="Graphic 16" descr="City with solid fill">
            <a:extLst>
              <a:ext uri="{FF2B5EF4-FFF2-40B4-BE49-F238E27FC236}">
                <a16:creationId xmlns:a16="http://schemas.microsoft.com/office/drawing/2014/main" id="{3F7D0D68-51FF-8F58-5767-D4FFA24E75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54107" y="3108595"/>
            <a:ext cx="933197" cy="933197"/>
          </a:xfrm>
          <a:prstGeom prst="rect">
            <a:avLst/>
          </a:prstGeom>
        </p:spPr>
      </p:pic>
      <p:pic>
        <p:nvPicPr>
          <p:cNvPr id="18" name="Graphic 17" descr="Deciduous tree with solid fill">
            <a:extLst>
              <a:ext uri="{FF2B5EF4-FFF2-40B4-BE49-F238E27FC236}">
                <a16:creationId xmlns:a16="http://schemas.microsoft.com/office/drawing/2014/main" id="{B3CBDEB1-9510-796F-F844-D3E996E608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11277" y="3227881"/>
            <a:ext cx="418385" cy="418385"/>
          </a:xfrm>
          <a:prstGeom prst="rect">
            <a:avLst/>
          </a:prstGeom>
        </p:spPr>
      </p:pic>
      <p:pic>
        <p:nvPicPr>
          <p:cNvPr id="19" name="Graphic 18" descr="Withering Tree outline">
            <a:extLst>
              <a:ext uri="{FF2B5EF4-FFF2-40B4-BE49-F238E27FC236}">
                <a16:creationId xmlns:a16="http://schemas.microsoft.com/office/drawing/2014/main" id="{93C4DCB0-9B79-8D01-F74C-0EC70A67F3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840" y="3296990"/>
            <a:ext cx="349276" cy="349276"/>
          </a:xfrm>
          <a:prstGeom prst="rect">
            <a:avLst/>
          </a:prstGeom>
        </p:spPr>
      </p:pic>
      <p:pic>
        <p:nvPicPr>
          <p:cNvPr id="20" name="Graphic 19" descr="Deciduous tree with solid fill">
            <a:extLst>
              <a:ext uri="{FF2B5EF4-FFF2-40B4-BE49-F238E27FC236}">
                <a16:creationId xmlns:a16="http://schemas.microsoft.com/office/drawing/2014/main" id="{369CFC53-2B85-FF83-2937-2210F073A4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22138" y="3428955"/>
            <a:ext cx="248008" cy="248008"/>
          </a:xfrm>
          <a:prstGeom prst="rect">
            <a:avLst/>
          </a:prstGeom>
        </p:spPr>
      </p:pic>
      <p:pic>
        <p:nvPicPr>
          <p:cNvPr id="21" name="Graphic 20" descr="Deciduous tree with solid fill">
            <a:extLst>
              <a:ext uri="{FF2B5EF4-FFF2-40B4-BE49-F238E27FC236}">
                <a16:creationId xmlns:a16="http://schemas.microsoft.com/office/drawing/2014/main" id="{4CF4AAF9-AF12-8FE4-7E16-B782CA7407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1754" y="3119833"/>
            <a:ext cx="503853" cy="503853"/>
          </a:xfrm>
          <a:prstGeom prst="rect">
            <a:avLst/>
          </a:prstGeom>
        </p:spPr>
      </p:pic>
      <p:pic>
        <p:nvPicPr>
          <p:cNvPr id="22" name="Graphic 21" descr="Deciduous tree with solid fill">
            <a:extLst>
              <a:ext uri="{FF2B5EF4-FFF2-40B4-BE49-F238E27FC236}">
                <a16:creationId xmlns:a16="http://schemas.microsoft.com/office/drawing/2014/main" id="{3CC4D56E-5A3C-745E-98AE-3F11412F2F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98609" y="3235540"/>
            <a:ext cx="378685" cy="378685"/>
          </a:xfrm>
          <a:prstGeom prst="rect">
            <a:avLst/>
          </a:prstGeom>
        </p:spPr>
      </p:pic>
      <p:pic>
        <p:nvPicPr>
          <p:cNvPr id="23" name="Graphic 22" descr="Withering Tree outline">
            <a:extLst>
              <a:ext uri="{FF2B5EF4-FFF2-40B4-BE49-F238E27FC236}">
                <a16:creationId xmlns:a16="http://schemas.microsoft.com/office/drawing/2014/main" id="{6DA1EF73-5A90-77E1-7CD5-704E89BBF1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31731" y="3343734"/>
            <a:ext cx="349276" cy="349276"/>
          </a:xfrm>
          <a:prstGeom prst="rect">
            <a:avLst/>
          </a:prstGeom>
        </p:spPr>
      </p:pic>
      <p:pic>
        <p:nvPicPr>
          <p:cNvPr id="24" name="Graphic 23" descr="Withering Tree outline">
            <a:extLst>
              <a:ext uri="{FF2B5EF4-FFF2-40B4-BE49-F238E27FC236}">
                <a16:creationId xmlns:a16="http://schemas.microsoft.com/office/drawing/2014/main" id="{D292411F-789F-8281-A6CA-94374E3047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4497" y="3471628"/>
            <a:ext cx="244901" cy="244901"/>
          </a:xfrm>
          <a:prstGeom prst="rect">
            <a:avLst/>
          </a:prstGeom>
        </p:spPr>
      </p:pic>
      <p:pic>
        <p:nvPicPr>
          <p:cNvPr id="25" name="Graphic 24" descr="Withering Tree outline">
            <a:extLst>
              <a:ext uri="{FF2B5EF4-FFF2-40B4-BE49-F238E27FC236}">
                <a16:creationId xmlns:a16="http://schemas.microsoft.com/office/drawing/2014/main" id="{6B6C7447-06B0-8206-6D21-FBFB5DD924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64099" y="3523815"/>
            <a:ext cx="244901" cy="244901"/>
          </a:xfrm>
          <a:prstGeom prst="rect">
            <a:avLst/>
          </a:prstGeom>
        </p:spPr>
      </p:pic>
      <p:pic>
        <p:nvPicPr>
          <p:cNvPr id="26" name="Graphic 25" descr="Withering Tree outline">
            <a:extLst>
              <a:ext uri="{FF2B5EF4-FFF2-40B4-BE49-F238E27FC236}">
                <a16:creationId xmlns:a16="http://schemas.microsoft.com/office/drawing/2014/main" id="{A483CA99-B79B-56C0-217E-C9C47C5F78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83701" y="3530726"/>
            <a:ext cx="244901" cy="2449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CED926-AC85-2548-8A77-2239615ADEDB}"/>
              </a:ext>
            </a:extLst>
          </p:cNvPr>
          <p:cNvCxnSpPr>
            <a:cxnSpLocks/>
          </p:cNvCxnSpPr>
          <p:nvPr/>
        </p:nvCxnSpPr>
        <p:spPr>
          <a:xfrm>
            <a:off x="1419860" y="2607905"/>
            <a:ext cx="0" cy="816977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D281FC-1D97-F404-9994-5A3CF57C0C88}"/>
              </a:ext>
            </a:extLst>
          </p:cNvPr>
          <p:cNvCxnSpPr>
            <a:cxnSpLocks/>
          </p:cNvCxnSpPr>
          <p:nvPr/>
        </p:nvCxnSpPr>
        <p:spPr>
          <a:xfrm flipH="1">
            <a:off x="1686249" y="4134226"/>
            <a:ext cx="2183363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FFFC8F-0C53-2C0C-CC98-0A909B78CA7C}"/>
              </a:ext>
            </a:extLst>
          </p:cNvPr>
          <p:cNvCxnSpPr>
            <a:cxnSpLocks/>
          </p:cNvCxnSpPr>
          <p:nvPr/>
        </p:nvCxnSpPr>
        <p:spPr>
          <a:xfrm flipH="1">
            <a:off x="3869612" y="4134226"/>
            <a:ext cx="4592119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D8A72A-16EC-25A9-5681-2F2AF2250DF2}"/>
              </a:ext>
            </a:extLst>
          </p:cNvPr>
          <p:cNvCxnSpPr>
            <a:cxnSpLocks/>
          </p:cNvCxnSpPr>
          <p:nvPr/>
        </p:nvCxnSpPr>
        <p:spPr>
          <a:xfrm flipV="1">
            <a:off x="8461731" y="3768716"/>
            <a:ext cx="0" cy="3655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FA3E18-C7DE-7240-711A-8C92087230D1}"/>
              </a:ext>
            </a:extLst>
          </p:cNvPr>
          <p:cNvCxnSpPr>
            <a:cxnSpLocks/>
          </p:cNvCxnSpPr>
          <p:nvPr/>
        </p:nvCxnSpPr>
        <p:spPr>
          <a:xfrm flipV="1">
            <a:off x="9754107" y="3878633"/>
            <a:ext cx="0" cy="2555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}&#10;\pagestyle{empty}&#10;\begin{document}&#10;\noindent&#10;$h$&#10;\end{document}" title="IguanaTex Bitmap Display">
            <a:extLst>
              <a:ext uri="{FF2B5EF4-FFF2-40B4-BE49-F238E27FC236}">
                <a16:creationId xmlns:a16="http://schemas.microsoft.com/office/drawing/2014/main" id="{AF5CE76E-C472-EC8C-7E83-D9FAFD27A9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155524" y="2934434"/>
            <a:ext cx="124343" cy="178286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\noindent&#10;$W$&#10;\end{document}" title="IguanaTex Bitmap Display">
            <a:extLst>
              <a:ext uri="{FF2B5EF4-FFF2-40B4-BE49-F238E27FC236}">
                <a16:creationId xmlns:a16="http://schemas.microsoft.com/office/drawing/2014/main" id="{7E30022F-5F56-C600-9EA1-B2BFED7B87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565383" y="3845414"/>
            <a:ext cx="251428" cy="178285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\noindent&#10;$L_f$&#10;\end{document}" title="IguanaTex Bitmap Display">
            <a:extLst>
              <a:ext uri="{FF2B5EF4-FFF2-40B4-BE49-F238E27FC236}">
                <a16:creationId xmlns:a16="http://schemas.microsoft.com/office/drawing/2014/main" id="{ECE79333-20DF-19F0-DF1B-BD09FE49FB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880811" y="3868332"/>
            <a:ext cx="269714" cy="24594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2A703F-A9C3-4D24-82DD-7C31B6818DE5}"/>
              </a:ext>
            </a:extLst>
          </p:cNvPr>
          <p:cNvCxnSpPr>
            <a:cxnSpLocks/>
          </p:cNvCxnSpPr>
          <p:nvPr/>
        </p:nvCxnSpPr>
        <p:spPr>
          <a:xfrm flipH="1">
            <a:off x="8461731" y="4134226"/>
            <a:ext cx="1315119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\documentclass{article}&#10;\usepackage{amsmath}&#10;\pagestyle{empty}&#10;\begin{document}&#10;\noindent&#10;$L_c$&#10;\end{document}" title="IguanaTex Bitmap Display">
            <a:extLst>
              <a:ext uri="{FF2B5EF4-FFF2-40B4-BE49-F238E27FC236}">
                <a16:creationId xmlns:a16="http://schemas.microsoft.com/office/drawing/2014/main" id="{9A9528AB-76ED-3301-D717-297B97E9C81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930521" y="3868332"/>
            <a:ext cx="250514" cy="21211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783462-7122-6CB6-B3D6-20314EA9C519}"/>
              </a:ext>
            </a:extLst>
          </p:cNvPr>
          <p:cNvCxnSpPr>
            <a:cxnSpLocks/>
          </p:cNvCxnSpPr>
          <p:nvPr/>
        </p:nvCxnSpPr>
        <p:spPr>
          <a:xfrm flipV="1">
            <a:off x="3855363" y="3440931"/>
            <a:ext cx="0" cy="8410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\documentclass{article}&#10;\usepackage{amsmath}&#10;\pagestyle{empty}&#10;\begin{document}&#10;\noindent&#10;Dam&#10;\end{document}" title="IguanaTex Bitmap Display">
            <a:extLst>
              <a:ext uri="{FF2B5EF4-FFF2-40B4-BE49-F238E27FC236}">
                <a16:creationId xmlns:a16="http://schemas.microsoft.com/office/drawing/2014/main" id="{AF583CFD-DBBE-C86F-C2F9-EFFD4BF9153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2449906" y="2869213"/>
            <a:ext cx="516571" cy="176457"/>
          </a:xfrm>
          <a:prstGeom prst="rect">
            <a:avLst/>
          </a:prstGeom>
        </p:spPr>
      </p:pic>
      <p:pic>
        <p:nvPicPr>
          <p:cNvPr id="39" name="Picture 38" descr="\documentclass{article}&#10;\usepackage{amsmath}&#10;\pagestyle{empty}&#10;\begin{document}&#10;\noindent&#10;Land use 1&#10;\end{document}" title="IguanaTex Bitmap Display">
            <a:extLst>
              <a:ext uri="{FF2B5EF4-FFF2-40B4-BE49-F238E27FC236}">
                <a16:creationId xmlns:a16="http://schemas.microsoft.com/office/drawing/2014/main" id="{36E6F5D4-95C0-E3BD-E751-9F3E42493DF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5448725" y="2650383"/>
            <a:ext cx="1184913" cy="179200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\noindent&#10;Land use 2&#10;\end{document}" title="IguanaTex Bitmap Display">
            <a:extLst>
              <a:ext uri="{FF2B5EF4-FFF2-40B4-BE49-F238E27FC236}">
                <a16:creationId xmlns:a16="http://schemas.microsoft.com/office/drawing/2014/main" id="{0712AA5F-390F-0E99-A65E-47F628D229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9119290" y="2772990"/>
            <a:ext cx="1193142" cy="179200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\noindent&#10;Vulnerable Comunity ($n_2$)&#10;\end{document}" title="IguanaTex Bitmap Display">
            <a:extLst>
              <a:ext uri="{FF2B5EF4-FFF2-40B4-BE49-F238E27FC236}">
                <a16:creationId xmlns:a16="http://schemas.microsoft.com/office/drawing/2014/main" id="{65D92F38-96D0-32DD-6848-42A540470FF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748987" y="3076821"/>
            <a:ext cx="2010239" cy="177280"/>
          </a:xfrm>
          <a:prstGeom prst="rect">
            <a:avLst/>
          </a:prstGeom>
        </p:spPr>
      </p:pic>
      <p:pic>
        <p:nvPicPr>
          <p:cNvPr id="42" name="Picture 41" descr="\documentclass{article}&#10;\usepackage{amsmath}&#10;\pagestyle{empty}&#10;\begin{document}&#10;\noindent&#10;Stream Floodplain ($n_1$)&#10;\end{document}" title="IguanaTex Bitmap Display">
            <a:extLst>
              <a:ext uri="{FF2B5EF4-FFF2-40B4-BE49-F238E27FC236}">
                <a16:creationId xmlns:a16="http://schemas.microsoft.com/office/drawing/2014/main" id="{04D91B45-E398-5A4E-DA1B-A26B6795792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325341" y="2901146"/>
            <a:ext cx="1799680" cy="17728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A4E01F1-062B-7BC5-BDBB-0C690194E182}"/>
              </a:ext>
            </a:extLst>
          </p:cNvPr>
          <p:cNvSpPr/>
          <p:nvPr/>
        </p:nvSpPr>
        <p:spPr>
          <a:xfrm>
            <a:off x="2093557" y="2037758"/>
            <a:ext cx="2174033" cy="821093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6404BD-E2A5-04EE-8338-72E1008137EA}"/>
              </a:ext>
            </a:extLst>
          </p:cNvPr>
          <p:cNvCxnSpPr>
            <a:cxnSpLocks/>
          </p:cNvCxnSpPr>
          <p:nvPr/>
        </p:nvCxnSpPr>
        <p:spPr>
          <a:xfrm flipV="1">
            <a:off x="1686249" y="2037757"/>
            <a:ext cx="407308" cy="582392"/>
          </a:xfrm>
          <a:prstGeom prst="lin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868537-FE1F-B933-56BA-7162F1707CAD}"/>
              </a:ext>
            </a:extLst>
          </p:cNvPr>
          <p:cNvCxnSpPr>
            <a:cxnSpLocks/>
          </p:cNvCxnSpPr>
          <p:nvPr/>
        </p:nvCxnSpPr>
        <p:spPr>
          <a:xfrm flipV="1">
            <a:off x="3845711" y="2037757"/>
            <a:ext cx="407308" cy="582392"/>
          </a:xfrm>
          <a:prstGeom prst="lin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6CAFD99-9E38-7B7A-E2F4-140419A494C6}"/>
              </a:ext>
            </a:extLst>
          </p:cNvPr>
          <p:cNvCxnSpPr>
            <a:cxnSpLocks/>
          </p:cNvCxnSpPr>
          <p:nvPr/>
        </p:nvCxnSpPr>
        <p:spPr>
          <a:xfrm flipV="1">
            <a:off x="3854620" y="2861780"/>
            <a:ext cx="407308" cy="582392"/>
          </a:xfrm>
          <a:prstGeom prst="lin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BC0BF2-7C4E-9E32-5A16-B3F3FB1E08BD}"/>
              </a:ext>
            </a:extLst>
          </p:cNvPr>
          <p:cNvCxnSpPr>
            <a:cxnSpLocks/>
          </p:cNvCxnSpPr>
          <p:nvPr/>
        </p:nvCxnSpPr>
        <p:spPr>
          <a:xfrm flipH="1">
            <a:off x="1419860" y="1925476"/>
            <a:ext cx="392316" cy="612626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6EB6D4-C638-8B7C-ECB9-3D3E9005F42C}"/>
              </a:ext>
            </a:extLst>
          </p:cNvPr>
          <p:cNvCxnSpPr>
            <a:cxnSpLocks/>
          </p:cNvCxnSpPr>
          <p:nvPr/>
        </p:nvCxnSpPr>
        <p:spPr>
          <a:xfrm flipV="1">
            <a:off x="1686249" y="3371759"/>
            <a:ext cx="0" cy="8410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22A7C6-D7F1-CA1B-4F49-2D859B14DA16}"/>
              </a:ext>
            </a:extLst>
          </p:cNvPr>
          <p:cNvCxnSpPr>
            <a:cxnSpLocks/>
          </p:cNvCxnSpPr>
          <p:nvPr/>
        </p:nvCxnSpPr>
        <p:spPr>
          <a:xfrm flipV="1">
            <a:off x="1457435" y="3434964"/>
            <a:ext cx="265088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53A85D-CC81-FC89-7081-46FDC660CE8A}"/>
              </a:ext>
            </a:extLst>
          </p:cNvPr>
          <p:cNvCxnSpPr>
            <a:cxnSpLocks/>
          </p:cNvCxnSpPr>
          <p:nvPr/>
        </p:nvCxnSpPr>
        <p:spPr>
          <a:xfrm flipV="1">
            <a:off x="1457435" y="2607905"/>
            <a:ext cx="265088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\documentclass{article}&#10;\usepackage{amsmath}&#10;\pagestyle{empty}&#10;\begin{document}&#10;\noindent&#10;$B$&#10;\end{document}" title="IguanaTex Bitmap Display">
            <a:extLst>
              <a:ext uri="{FF2B5EF4-FFF2-40B4-BE49-F238E27FC236}">
                <a16:creationId xmlns:a16="http://schemas.microsoft.com/office/drawing/2014/main" id="{9D8C911A-71D0-78D3-65B9-F6AD574F5F6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305841" y="2068116"/>
            <a:ext cx="181029" cy="17280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77F7F59-814B-D679-8BBC-E73F4207D451}"/>
              </a:ext>
            </a:extLst>
          </p:cNvPr>
          <p:cNvCxnSpPr>
            <a:cxnSpLocks/>
          </p:cNvCxnSpPr>
          <p:nvPr/>
        </p:nvCxnSpPr>
        <p:spPr>
          <a:xfrm flipH="1">
            <a:off x="5725432" y="3698896"/>
            <a:ext cx="19190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87F00826-48A2-50AF-5566-CC07D2065684}"/>
              </a:ext>
            </a:extLst>
          </p:cNvPr>
          <p:cNvSpPr/>
          <p:nvPr/>
        </p:nvSpPr>
        <p:spPr>
          <a:xfrm rot="15300000">
            <a:off x="6101976" y="3596703"/>
            <a:ext cx="174638" cy="16052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\documentclass{article}&#10;\usepackage{amsmath}&#10;\pagestyle{empty}&#10;\begin{document}&#10;\noindent&#10;$S_0$&#10;\end{document}" title="IguanaTex Bitmap Display">
            <a:extLst>
              <a:ext uri="{FF2B5EF4-FFF2-40B4-BE49-F238E27FC236}">
                <a16:creationId xmlns:a16="http://schemas.microsoft.com/office/drawing/2014/main" id="{313A2C65-63B6-CE65-C65A-829CB1C7DE1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6192604" y="3736197"/>
            <a:ext cx="163840" cy="153600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\begin{document}&#10;\noindent&#10; ($n_0$)&#10;\end{document}" title="IguanaTex Bitmap Display">
            <a:extLst>
              <a:ext uri="{FF2B5EF4-FFF2-40B4-BE49-F238E27FC236}">
                <a16:creationId xmlns:a16="http://schemas.microsoft.com/office/drawing/2014/main" id="{2112B21E-7623-4044-EEEA-79860FF2DE9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588471" y="3168801"/>
            <a:ext cx="288640" cy="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91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0891E1-C79D-B96D-2B86-CB3699DEE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E2A89-2E1E-6856-A28A-2D854C60B1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of Application</a:t>
            </a:r>
          </a:p>
        </p:txBody>
      </p:sp>
      <p:pic>
        <p:nvPicPr>
          <p:cNvPr id="5" name="Dam_Breach_GUI-2022-11-09-23-43-21">
            <a:hlinkClick r:id="" action="ppaction://media"/>
            <a:extLst>
              <a:ext uri="{FF2B5EF4-FFF2-40B4-BE49-F238E27FC236}">
                <a16:creationId xmlns:a16="http://schemas.microsoft.com/office/drawing/2014/main" id="{7BAD17FC-D48F-E1B5-1824-C77B2C7793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8950" y="1189038"/>
            <a:ext cx="7886700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pic>
        <p:nvPicPr>
          <p:cNvPr id="5" name="Picture 2" descr="Figuur 5_31 Definitieschets bewegingsvergelijking">
            <a:extLst>
              <a:ext uri="{FF2B5EF4-FFF2-40B4-BE49-F238E27FC236}">
                <a16:creationId xmlns:a16="http://schemas.microsoft.com/office/drawing/2014/main" id="{64BAF768-9546-7918-2981-99938644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71" y="1674845"/>
            <a:ext cx="83058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7407563" cy="4470400"/>
          </a:xfrm>
        </p:spPr>
        <p:txBody>
          <a:bodyPr/>
          <a:lstStyle/>
          <a:p>
            <a:r>
              <a:rPr lang="pt-BR" dirty="0"/>
              <a:t>Vertical acceleration is neglected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Dam-Break Serious Game Limitations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There is no upstream boundary condition</a:t>
            </a:r>
          </a:p>
          <a:p>
            <a:endParaRPr lang="en-US" dirty="0"/>
          </a:p>
          <a:p>
            <a:r>
              <a:rPr lang="en-US" dirty="0"/>
              <a:t>The initial water depth in the reservoir governs the flow dynamics</a:t>
            </a:r>
          </a:p>
          <a:p>
            <a:endParaRPr lang="en-US" dirty="0"/>
          </a:p>
          <a:p>
            <a:r>
              <a:rPr lang="en-US" dirty="0"/>
              <a:t>An instantaneous failure is assumed such that a very high gradient exists in the first time step and water moves downstream</a:t>
            </a:r>
          </a:p>
          <a:p>
            <a:endParaRPr lang="en-US" dirty="0"/>
          </a:p>
          <a:p>
            <a:r>
              <a:rPr lang="en-US" dirty="0"/>
              <a:t>The downstream channel has the same width as the dam (this is the most important simplification)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Irregular XS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Irregular Cross-Sections are a more complex problem because these functions have sharp variations and cannot be written explicitly</a:t>
            </a:r>
          </a:p>
          <a:p>
            <a:endParaRPr lang="en-US" dirty="0"/>
          </a:p>
          <a:p>
            <a:r>
              <a:rPr lang="en-US" dirty="0"/>
              <a:t>A pre-processing tool can calculate area, perimeter, and all hydraulic properties by varying the depth in incremental steps</a:t>
            </a:r>
          </a:p>
          <a:p>
            <a:endParaRPr lang="en-US" dirty="0"/>
          </a:p>
          <a:p>
            <a:r>
              <a:rPr lang="en-US" dirty="0"/>
              <a:t>The stored results are then used in the hydraulic solver, similarly to the VLOOKUP function in Excel, for instance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1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F7127-5E77-12B4-40BE-E722E147ED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HydroHP</a:t>
            </a:r>
            <a:r>
              <a:rPr lang="en-US" dirty="0"/>
              <a:t>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E5C22-6593-3081-9E86-2305A89E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48" y="1067849"/>
            <a:ext cx="7999867" cy="53277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A89CBF-E1F5-2BEA-1CA8-541F6A476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2919539" cy="4470400"/>
          </a:xfrm>
        </p:spPr>
        <p:txBody>
          <a:bodyPr/>
          <a:lstStyle/>
          <a:p>
            <a:r>
              <a:rPr lang="en-US" dirty="0"/>
              <a:t>Input data from Excel Spreadsheets</a:t>
            </a:r>
          </a:p>
          <a:p>
            <a:endParaRPr lang="en-US" dirty="0"/>
          </a:p>
          <a:p>
            <a:r>
              <a:rPr lang="en-US" dirty="0"/>
              <a:t>Model coded in </a:t>
            </a:r>
            <a:r>
              <a:rPr lang="en-US" dirty="0" err="1"/>
              <a:t>Matlab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Outputs as videos, figures exported in model folder</a:t>
            </a:r>
          </a:p>
        </p:txBody>
      </p:sp>
    </p:spTree>
    <p:extLst>
      <p:ext uri="{BB962C8B-B14F-4D97-AF65-F5344CB8AC3E}">
        <p14:creationId xmlns:p14="http://schemas.microsoft.com/office/powerpoint/2010/main" val="244060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essoa na frente de um laptop&#10;&#10;Descrição gerada automaticamente">
            <a:extLst>
              <a:ext uri="{FF2B5EF4-FFF2-40B4-BE49-F238E27FC236}">
                <a16:creationId xmlns:a16="http://schemas.microsoft.com/office/drawing/2014/main" id="{42AEC9D7-2AA4-B842-9E30-F93919864D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7000"/>
          </a:blip>
          <a:srcRect/>
          <a:stretch/>
        </p:blipFill>
        <p:spPr>
          <a:noFill/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E780C0-BF61-D649-81D8-131E19821E81}"/>
              </a:ext>
            </a:extLst>
          </p:cNvPr>
          <p:cNvSpPr txBox="1"/>
          <p:nvPr/>
        </p:nvSpPr>
        <p:spPr>
          <a:xfrm>
            <a:off x="4107003" y="1495489"/>
            <a:ext cx="8084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pitchFamily="2" charset="77"/>
              </a:rPr>
              <a:t>Evaluating a Composite Channel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23FEA8-FA30-A440-9D5D-365A5A96C7E4}"/>
              </a:ext>
            </a:extLst>
          </p:cNvPr>
          <p:cNvGrpSpPr/>
          <p:nvPr/>
        </p:nvGrpSpPr>
        <p:grpSpPr>
          <a:xfrm>
            <a:off x="470354" y="846001"/>
            <a:ext cx="3149146" cy="3045089"/>
            <a:chOff x="470354" y="846001"/>
            <a:chExt cx="3149146" cy="304508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47BB25-2EAF-9F4F-B6E9-7C8307682AD5}"/>
                </a:ext>
              </a:extLst>
            </p:cNvPr>
            <p:cNvSpPr txBox="1"/>
            <p:nvPr/>
          </p:nvSpPr>
          <p:spPr>
            <a:xfrm>
              <a:off x="470354" y="1244212"/>
              <a:ext cx="314914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600" b="1" dirty="0">
                  <a:solidFill>
                    <a:schemeClr val="accent4"/>
                  </a:solidFill>
                  <a:latin typeface="Montserrat" pitchFamily="2" charset="77"/>
                </a:rPr>
                <a:t>4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3713637-7DD2-2243-81CC-2B3F8807889C}"/>
                </a:ext>
              </a:extLst>
            </p:cNvPr>
            <p:cNvSpPr txBox="1"/>
            <p:nvPr/>
          </p:nvSpPr>
          <p:spPr>
            <a:xfrm>
              <a:off x="680168" y="846001"/>
              <a:ext cx="2939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accent4"/>
                  </a:solidFill>
                  <a:latin typeface="Montserrat Light" pitchFamily="2" charset="77"/>
                </a:rPr>
                <a:t>Example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0A079B8-9518-A742-B74E-D60FBD90B69A}"/>
              </a:ext>
            </a:extLst>
          </p:cNvPr>
          <p:cNvCxnSpPr>
            <a:cxnSpLocks/>
          </p:cNvCxnSpPr>
          <p:nvPr/>
        </p:nvCxnSpPr>
        <p:spPr>
          <a:xfrm>
            <a:off x="3768438" y="910253"/>
            <a:ext cx="0" cy="2740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ADA7BE-8C96-8A40-BE46-A8048B9CDC9D}"/>
              </a:ext>
            </a:extLst>
          </p:cNvPr>
          <p:cNvSpPr txBox="1"/>
          <p:nvPr/>
        </p:nvSpPr>
        <p:spPr>
          <a:xfrm>
            <a:off x="988904" y="6011999"/>
            <a:ext cx="56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tserrat" pitchFamily="2" charset="77"/>
              </a:rPr>
              <a:t>Hydrodynamic Modeling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94615D-BA6A-5048-9121-2868BF8ABAE1}"/>
              </a:ext>
            </a:extLst>
          </p:cNvPr>
          <p:cNvSpPr txBox="1"/>
          <p:nvPr/>
        </p:nvSpPr>
        <p:spPr>
          <a:xfrm>
            <a:off x="969892" y="5231640"/>
            <a:ext cx="56976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serrat Light" pitchFamily="2" charset="77"/>
              </a:rPr>
              <a:t>HydroHP-1D</a:t>
            </a:r>
          </a:p>
        </p:txBody>
      </p:sp>
    </p:spTree>
    <p:extLst>
      <p:ext uri="{BB962C8B-B14F-4D97-AF65-F5344CB8AC3E}">
        <p14:creationId xmlns:p14="http://schemas.microsoft.com/office/powerpoint/2010/main" val="191737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Given a composite river cross section representing a 5-m wide, 1-m-height triangular channel (</a:t>
            </a:r>
            <a:r>
              <a:rPr lang="en-US" dirty="0" err="1"/>
              <a:t>inbank</a:t>
            </a:r>
            <a:r>
              <a:rPr lang="en-US" dirty="0"/>
              <a:t> with n = 0.018) with overbanks of length 1-m (n = 0.035) and vertical walls, estimate the </a:t>
            </a:r>
            <a:r>
              <a:rPr lang="en-US" dirty="0" err="1"/>
              <a:t>floodwave</a:t>
            </a:r>
            <a:r>
              <a:rPr lang="en-US" dirty="0"/>
              <a:t> propagation in a 10 km reach, S</a:t>
            </a:r>
            <a:r>
              <a:rPr lang="en-US" baseline="-25000" dirty="0"/>
              <a:t>0</a:t>
            </a:r>
            <a:r>
              <a:rPr lang="en-US" dirty="0"/>
              <a:t> = 1%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inflow hydrograph is the same from example 1. Propagate the </a:t>
            </a:r>
            <a:r>
              <a:rPr lang="en-US" dirty="0" err="1"/>
              <a:t>floodwave</a:t>
            </a:r>
            <a:r>
              <a:rPr lang="en-US" dirty="0"/>
              <a:t> for 3-h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3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2B278-C06F-800A-2D4C-6781A64B22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C5370-6B54-BDFD-85BB-8031EBE43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97A87E-A1D9-44DD-B5BD-1D22B0BD56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375270"/>
              </p:ext>
            </p:extLst>
          </p:nvPr>
        </p:nvGraphicFramePr>
        <p:xfrm>
          <a:off x="2484997" y="1353973"/>
          <a:ext cx="7013845" cy="3919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69450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A1252-2FD2-D869-1FC1-CB60B3930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" y="1220897"/>
            <a:ext cx="11391900" cy="44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7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041DD-1986-8931-89D0-3815DC52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744"/>
            <a:ext cx="12192000" cy="48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59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FEB75-DE73-3E4A-294A-535A63C3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220"/>
            <a:ext cx="12192000" cy="47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98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2" name="1_Example_2_Dam_Breach_Like_">
            <a:hlinkClick r:id="" action="ppaction://media"/>
            <a:extLst>
              <a:ext uri="{FF2B5EF4-FFF2-40B4-BE49-F238E27FC236}">
                <a16:creationId xmlns:a16="http://schemas.microsoft.com/office/drawing/2014/main" id="{A1435FD5-4322-E076-1150-6182E955D3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070427"/>
            <a:ext cx="10785245" cy="4470400"/>
          </a:xfrm>
        </p:spPr>
        <p:txBody>
          <a:bodyPr/>
          <a:lstStyle/>
          <a:p>
            <a:r>
              <a:rPr lang="en-US" dirty="0"/>
              <a:t>Using Newton’s 2</a:t>
            </a:r>
            <a:r>
              <a:rPr lang="en-US" baseline="30000" dirty="0"/>
              <a:t>nd</a:t>
            </a:r>
            <a:r>
              <a:rPr lang="en-US" dirty="0"/>
              <a:t> law, one can derive the 1D momentum equation, which can also be derived from the Navier-Stokes and is summarized by: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0F927861-F436-741D-A9EA-B18DD57C9A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303957"/>
              </p:ext>
            </p:extLst>
          </p:nvPr>
        </p:nvGraphicFramePr>
        <p:xfrm>
          <a:off x="2489412" y="2198688"/>
          <a:ext cx="7543800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0" imgH="0" progId="Equation.3">
                  <p:embed/>
                </p:oleObj>
              </mc:Choice>
              <mc:Fallback>
                <p:oleObj name="Equation" r:id="rId8" imgW="0" imgH="0" progId="Equation.3">
                  <p:embed/>
                  <p:pic>
                    <p:nvPicPr>
                      <p:cNvPr id="30" name="Object 2">
                        <a:extLst>
                          <a:ext uri="{FF2B5EF4-FFF2-40B4-BE49-F238E27FC236}">
                            <a16:creationId xmlns:a16="http://schemas.microsoft.com/office/drawing/2014/main" id="{0F927861-F436-741D-A9EA-B18DD57C9A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412" y="2198688"/>
                        <a:ext cx="7543800" cy="123031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4">
            <a:extLst>
              <a:ext uri="{FF2B5EF4-FFF2-40B4-BE49-F238E27FC236}">
                <a16:creationId xmlns:a16="http://schemas.microsoft.com/office/drawing/2014/main" id="{F1E16EAC-A672-62BD-60B6-A219A716A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412" y="342900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Local acceleration term</a:t>
            </a: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6A416DB3-AD28-B34D-CF11-52EC0DA1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012" y="342900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Convective acceleration term</a:t>
            </a: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96CFEE51-48C8-8E9E-E258-73FEC2513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112" y="3429000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Pressure force term</a:t>
            </a: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FFEA9F62-DFE6-0B60-DC0F-226B5F3F1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1012" y="3429000"/>
            <a:ext cx="1219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Gravity force term</a:t>
            </a:r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BCD09549-077B-09E8-10DA-1C31A77FA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212" y="3429000"/>
            <a:ext cx="129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Friction force term</a:t>
            </a:r>
          </a:p>
        </p:txBody>
      </p:sp>
      <p:grpSp>
        <p:nvGrpSpPr>
          <p:cNvPr id="61" name="Group 9">
            <a:extLst>
              <a:ext uri="{FF2B5EF4-FFF2-40B4-BE49-F238E27FC236}">
                <a16:creationId xmlns:a16="http://schemas.microsoft.com/office/drawing/2014/main" id="{242EEEB1-7E83-6AA4-B817-C3800A3612F9}"/>
              </a:ext>
            </a:extLst>
          </p:cNvPr>
          <p:cNvGrpSpPr>
            <a:grpSpLocks/>
          </p:cNvGrpSpPr>
          <p:nvPr/>
        </p:nvGrpSpPr>
        <p:grpSpPr bwMode="auto">
          <a:xfrm>
            <a:off x="7899612" y="4086222"/>
            <a:ext cx="3048000" cy="609600"/>
            <a:chOff x="3504" y="1920"/>
            <a:chExt cx="1920" cy="384"/>
          </a:xfrm>
        </p:grpSpPr>
        <p:grpSp>
          <p:nvGrpSpPr>
            <p:cNvPr id="62" name="Group 10">
              <a:extLst>
                <a:ext uri="{FF2B5EF4-FFF2-40B4-BE49-F238E27FC236}">
                  <a16:creationId xmlns:a16="http://schemas.microsoft.com/office/drawing/2014/main" id="{74B2E7B3-15CA-1A96-F18D-CEC03DA651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920"/>
              <a:ext cx="1920" cy="384"/>
              <a:chOff x="3360" y="1920"/>
              <a:chExt cx="1920" cy="384"/>
            </a:xfrm>
          </p:grpSpPr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E323A9F2-33D7-1C8C-95BE-881C738DC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2">
                <a:extLst>
                  <a:ext uri="{FF2B5EF4-FFF2-40B4-BE49-F238E27FC236}">
                    <a16:creationId xmlns:a16="http://schemas.microsoft.com/office/drawing/2014/main" id="{58DD2736-F454-309F-C0C6-A0F3369A9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112"/>
                <a:ext cx="1920" cy="0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3" name="Rectangle 13">
              <a:extLst>
                <a:ext uri="{FF2B5EF4-FFF2-40B4-BE49-F238E27FC236}">
                  <a16:creationId xmlns:a16="http://schemas.microsoft.com/office/drawing/2014/main" id="{D46286E1-4816-C0E5-421D-CCDE2EE2F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" y="1920"/>
              <a:ext cx="11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folHlink"/>
                  </a:solidFill>
                  <a:latin typeface="Arial" panose="020B0604020202020204" pitchFamily="34" charset="0"/>
                </a:rPr>
                <a:t>Kinematic wave </a:t>
              </a:r>
            </a:p>
          </p:txBody>
        </p:sp>
      </p:grpSp>
      <p:grpSp>
        <p:nvGrpSpPr>
          <p:cNvPr id="66" name="Group 14">
            <a:extLst>
              <a:ext uri="{FF2B5EF4-FFF2-40B4-BE49-F238E27FC236}">
                <a16:creationId xmlns:a16="http://schemas.microsoft.com/office/drawing/2014/main" id="{E099F364-0661-A624-5E73-0106DD28C06F}"/>
              </a:ext>
            </a:extLst>
          </p:cNvPr>
          <p:cNvGrpSpPr>
            <a:grpSpLocks/>
          </p:cNvGrpSpPr>
          <p:nvPr/>
        </p:nvGrpSpPr>
        <p:grpSpPr bwMode="auto">
          <a:xfrm>
            <a:off x="6375612" y="4712879"/>
            <a:ext cx="4572000" cy="609600"/>
            <a:chOff x="2544" y="2640"/>
            <a:chExt cx="2880" cy="384"/>
          </a:xfrm>
        </p:grpSpPr>
        <p:grpSp>
          <p:nvGrpSpPr>
            <p:cNvPr id="67" name="Group 15">
              <a:extLst>
                <a:ext uri="{FF2B5EF4-FFF2-40B4-BE49-F238E27FC236}">
                  <a16:creationId xmlns:a16="http://schemas.microsoft.com/office/drawing/2014/main" id="{A4AEBAAB-B941-B561-2B44-AB823B6F0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640"/>
              <a:ext cx="2880" cy="384"/>
              <a:chOff x="2448" y="2592"/>
              <a:chExt cx="2880" cy="384"/>
            </a:xfrm>
          </p:grpSpPr>
          <p:sp>
            <p:nvSpPr>
              <p:cNvPr id="69" name="Line 16">
                <a:extLst>
                  <a:ext uri="{FF2B5EF4-FFF2-40B4-BE49-F238E27FC236}">
                    <a16:creationId xmlns:a16="http://schemas.microsoft.com/office/drawing/2014/main" id="{8C41CB4D-6FD3-7677-E002-4225C49E5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592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17">
                <a:extLst>
                  <a:ext uri="{FF2B5EF4-FFF2-40B4-BE49-F238E27FC236}">
                    <a16:creationId xmlns:a16="http://schemas.microsoft.com/office/drawing/2014/main" id="{1EC1F437-AA6A-D97D-BB2F-ECBC45090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784"/>
                <a:ext cx="2880" cy="0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8" name="Rectangle 18">
              <a:extLst>
                <a:ext uri="{FF2B5EF4-FFF2-40B4-BE49-F238E27FC236}">
                  <a16:creationId xmlns:a16="http://schemas.microsoft.com/office/drawing/2014/main" id="{1578D1DE-FC4C-1406-5472-5AA24F017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" y="2640"/>
              <a:ext cx="10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folHlink"/>
                  </a:solidFill>
                  <a:latin typeface="Arial" panose="020B0604020202020204" pitchFamily="34" charset="0"/>
                </a:rPr>
                <a:t>Diffusion wave </a:t>
              </a:r>
            </a:p>
          </p:txBody>
        </p:sp>
      </p:grpSp>
      <p:grpSp>
        <p:nvGrpSpPr>
          <p:cNvPr id="71" name="Group 19">
            <a:extLst>
              <a:ext uri="{FF2B5EF4-FFF2-40B4-BE49-F238E27FC236}">
                <a16:creationId xmlns:a16="http://schemas.microsoft.com/office/drawing/2014/main" id="{5F169A2E-D3B0-48C2-956C-5B68B33608F2}"/>
              </a:ext>
            </a:extLst>
          </p:cNvPr>
          <p:cNvGrpSpPr>
            <a:grpSpLocks/>
          </p:cNvGrpSpPr>
          <p:nvPr/>
        </p:nvGrpSpPr>
        <p:grpSpPr bwMode="auto">
          <a:xfrm>
            <a:off x="2794212" y="5399087"/>
            <a:ext cx="8153400" cy="336550"/>
            <a:chOff x="288" y="2449"/>
            <a:chExt cx="5136" cy="212"/>
          </a:xfrm>
        </p:grpSpPr>
        <p:sp>
          <p:nvSpPr>
            <p:cNvPr id="75" name="Line 22">
              <a:extLst>
                <a:ext uri="{FF2B5EF4-FFF2-40B4-BE49-F238E27FC236}">
                  <a16:creationId xmlns:a16="http://schemas.microsoft.com/office/drawing/2014/main" id="{154FB02D-F664-34FF-8B8F-3DD5AB8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647"/>
              <a:ext cx="5136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BF3AE9B2-7F4E-D887-DA4B-19DCE462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49"/>
              <a:ext cx="10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folHlink"/>
                  </a:solidFill>
                  <a:latin typeface="Arial" panose="020B0604020202020204" pitchFamily="34" charset="0"/>
                </a:rPr>
                <a:t>Dynamic wave </a:t>
              </a:r>
            </a:p>
          </p:txBody>
        </p:sp>
      </p:grpSp>
      <p:grpSp>
        <p:nvGrpSpPr>
          <p:cNvPr id="76" name="Group 26">
            <a:extLst>
              <a:ext uri="{FF2B5EF4-FFF2-40B4-BE49-F238E27FC236}">
                <a16:creationId xmlns:a16="http://schemas.microsoft.com/office/drawing/2014/main" id="{B77139EA-12D6-8553-CAA2-1DE4B15676B8}"/>
              </a:ext>
            </a:extLst>
          </p:cNvPr>
          <p:cNvGrpSpPr>
            <a:grpSpLocks/>
          </p:cNvGrpSpPr>
          <p:nvPr/>
        </p:nvGrpSpPr>
        <p:grpSpPr bwMode="auto">
          <a:xfrm>
            <a:off x="2835487" y="4466331"/>
            <a:ext cx="2498725" cy="403225"/>
            <a:chOff x="314" y="2448"/>
            <a:chExt cx="1574" cy="254"/>
          </a:xfrm>
        </p:grpSpPr>
        <p:sp>
          <p:nvSpPr>
            <p:cNvPr id="77" name="AutoShape 27">
              <a:extLst>
                <a:ext uri="{FF2B5EF4-FFF2-40B4-BE49-F238E27FC236}">
                  <a16:creationId xmlns:a16="http://schemas.microsoft.com/office/drawing/2014/main" id="{4ECE03FC-8776-FB2A-AE6A-CF74AA0C8A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0" y="1896"/>
              <a:ext cx="48" cy="1152"/>
            </a:xfrm>
            <a:prstGeom prst="rightBrace">
              <a:avLst>
                <a:gd name="adj1" fmla="val 200000"/>
                <a:gd name="adj2" fmla="val 50000"/>
              </a:avLst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227B8CFB-CB97-17CC-73A7-E4291725C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" y="2490"/>
              <a:ext cx="157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folHlink"/>
                  </a:solidFill>
                  <a:latin typeface="Arial" panose="020B0604020202020204" pitchFamily="34" charset="0"/>
                </a:rPr>
                <a:t>Effects of inertial forces</a:t>
              </a:r>
            </a:p>
          </p:txBody>
        </p:sp>
      </p:grpSp>
      <p:sp>
        <p:nvSpPr>
          <p:cNvPr id="79" name="Rectangle 29">
            <a:extLst>
              <a:ext uri="{FF2B5EF4-FFF2-40B4-BE49-F238E27FC236}">
                <a16:creationId xmlns:a16="http://schemas.microsoft.com/office/drawing/2014/main" id="{F7FB33CE-E8A2-AFB4-CCFB-21A47430F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612" y="4391022"/>
            <a:ext cx="3379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Neglect pressure and inertial forces</a:t>
            </a:r>
          </a:p>
        </p:txBody>
      </p:sp>
      <p:sp>
        <p:nvSpPr>
          <p:cNvPr id="80" name="Rectangle 30">
            <a:extLst>
              <a:ext uri="{FF2B5EF4-FFF2-40B4-BE49-F238E27FC236}">
                <a16:creationId xmlns:a16="http://schemas.microsoft.com/office/drawing/2014/main" id="{853EA626-702E-1E3D-9EF8-68CD44E05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812" y="5098641"/>
            <a:ext cx="2138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Neglect inertial forces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B26D01E8-3F92-9D4C-E5D7-FF5CB68682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20" y="2104461"/>
            <a:ext cx="1871527" cy="1230693"/>
          </a:xfrm>
          <a:prstGeom prst="rect">
            <a:avLst/>
          </a:prstGeom>
        </p:spPr>
      </p:pic>
      <p:pic>
        <p:nvPicPr>
          <p:cNvPr id="83" name="Picture 82" descr="\documentclass{article}&#10;\usepackage{amsmath}&#10;\pagestyle{empty}&#10;\begin{document}&#10;$A$ - flow area&#10;&#10;&#10;&#10;\end{document}" title="IguanaTex Bitmap Display">
            <a:extLst>
              <a:ext uri="{FF2B5EF4-FFF2-40B4-BE49-F238E27FC236}">
                <a16:creationId xmlns:a16="http://schemas.microsoft.com/office/drawing/2014/main" id="{AF092E4B-8D41-4ADB-4F2C-50FB700D0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9611" y="3649133"/>
            <a:ext cx="1426286" cy="184381"/>
          </a:xfrm>
          <a:prstGeom prst="rect">
            <a:avLst/>
          </a:prstGeom>
        </p:spPr>
      </p:pic>
      <p:pic>
        <p:nvPicPr>
          <p:cNvPr id="86" name="Picture 85" descr="\documentclass{article}&#10;\usepackage{amsmath}&#10;\pagestyle{empty}&#10;\begin{document}&#10;$Q$ - flow discharge&#10;&#10;&#10;&#10;\end{document}" title="IguanaTex Bitmap Display">
            <a:extLst>
              <a:ext uri="{FF2B5EF4-FFF2-40B4-BE49-F238E27FC236}">
                <a16:creationId xmlns:a16="http://schemas.microsoft.com/office/drawing/2014/main" id="{948465C8-266E-032E-D2B9-C3998FE414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9612" y="3973925"/>
            <a:ext cx="1980953" cy="230095"/>
          </a:xfrm>
          <a:prstGeom prst="rect">
            <a:avLst/>
          </a:prstGeom>
        </p:spPr>
      </p:pic>
      <p:pic>
        <p:nvPicPr>
          <p:cNvPr id="89" name="Picture 88" descr="\documentclass{article}&#10;\usepackage{amsmath}&#10;\pagestyle{empty}&#10;\begin{document}&#10;$h$ - depth&#10;&#10;&#10;&#10;\end{document}" title="IguanaTex Bitmap Display">
            <a:extLst>
              <a:ext uri="{FF2B5EF4-FFF2-40B4-BE49-F238E27FC236}">
                <a16:creationId xmlns:a16="http://schemas.microsoft.com/office/drawing/2014/main" id="{4B3DF070-BB1A-A124-BB77-A6BF31A738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79612" y="4344431"/>
            <a:ext cx="1013334" cy="224000"/>
          </a:xfrm>
          <a:prstGeom prst="rect">
            <a:avLst/>
          </a:prstGeom>
        </p:spPr>
      </p:pic>
      <p:pic>
        <p:nvPicPr>
          <p:cNvPr id="92" name="Picture 91" descr="\documentclass{article}&#10;\usepackage{amsmath}&#10;\pagestyle{empty}&#10;\begin{document}&#10;$S_0$ - bottom slope&#10;&#10;&#10;&#10;\end{document}" title="IguanaTex Bitmap Display">
            <a:extLst>
              <a:ext uri="{FF2B5EF4-FFF2-40B4-BE49-F238E27FC236}">
                <a16:creationId xmlns:a16="http://schemas.microsoft.com/office/drawing/2014/main" id="{5C430C41-02BC-78D0-8EA0-CA33DE69F0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79613" y="4708842"/>
            <a:ext cx="1950477" cy="227048"/>
          </a:xfrm>
          <a:prstGeom prst="rect">
            <a:avLst/>
          </a:prstGeom>
        </p:spPr>
      </p:pic>
      <p:pic>
        <p:nvPicPr>
          <p:cNvPr id="95" name="Picture 94" descr="\documentclass{article}&#10;\usepackage{amsmath}&#10;\pagestyle{empty}&#10;\begin{document}&#10;$S_f$ - friction slope&#10;&#10;&#10;&#10;\end{document}" title="IguanaTex Bitmap Display">
            <a:extLst>
              <a:ext uri="{FF2B5EF4-FFF2-40B4-BE49-F238E27FC236}">
                <a16:creationId xmlns:a16="http://schemas.microsoft.com/office/drawing/2014/main" id="{F09154D4-9525-58F8-5585-2D462B1F8D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9613" y="5091586"/>
            <a:ext cx="1955048" cy="252953"/>
          </a:xfrm>
          <a:prstGeom prst="rect">
            <a:avLst/>
          </a:prstGeom>
        </p:spPr>
      </p:pic>
      <p:pic>
        <p:nvPicPr>
          <p:cNvPr id="98" name="Picture 97" descr="\documentclass{article}&#10;\usepackage{amsmath}&#10;\pagestyle{empty}&#10;\begin{document}&#10;$g$ - gravity acceleration&#10;&#10;&#10;&#10;\end{document}" title="IguanaTex Bitmap Display">
            <a:extLst>
              <a:ext uri="{FF2B5EF4-FFF2-40B4-BE49-F238E27FC236}">
                <a16:creationId xmlns:a16="http://schemas.microsoft.com/office/drawing/2014/main" id="{1D808513-045A-B163-397D-70A7DB5A9B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79614" y="5431110"/>
            <a:ext cx="2541715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79" grpId="0"/>
      <p:bldP spid="8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1_Example_2_Model_Results">
            <a:hlinkClick r:id="" action="ppaction://media"/>
            <a:extLst>
              <a:ext uri="{FF2B5EF4-FFF2-40B4-BE49-F238E27FC236}">
                <a16:creationId xmlns:a16="http://schemas.microsoft.com/office/drawing/2014/main" id="{10395D1A-BF9C-9B93-F5CF-D200A067CA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5325" y="811056"/>
            <a:ext cx="9451975" cy="59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1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2" name="1_Example_2_Depth_WSE_Top_Width">
            <a:hlinkClick r:id="" action="ppaction://media"/>
            <a:extLst>
              <a:ext uri="{FF2B5EF4-FFF2-40B4-BE49-F238E27FC236}">
                <a16:creationId xmlns:a16="http://schemas.microsoft.com/office/drawing/2014/main" id="{20200EC5-D1BA-CCBF-AD19-90D601DE4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5065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1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2A173-14D5-508E-513F-FAC444F91861}"/>
              </a:ext>
            </a:extLst>
          </p:cNvPr>
          <p:cNvSpPr txBox="1">
            <a:spLocks/>
          </p:cNvSpPr>
          <p:nvPr/>
        </p:nvSpPr>
        <p:spPr>
          <a:xfrm>
            <a:off x="868690" y="1193800"/>
            <a:ext cx="10570641" cy="447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HydroHP</a:t>
            </a:r>
            <a:r>
              <a:rPr lang="en-US" dirty="0"/>
              <a:t> has its performance checked against analytical solutions, HEC-RAS, observed river discharges, different composite and irregular cross-sections and so on</a:t>
            </a:r>
          </a:p>
          <a:p>
            <a:endParaRPr lang="en-US" dirty="0"/>
          </a:p>
          <a:p>
            <a:r>
              <a:rPr lang="en-US" dirty="0"/>
              <a:t>The code is open source and you can implement code for your purposes on top of the model</a:t>
            </a:r>
          </a:p>
          <a:p>
            <a:endParaRPr lang="en-US" dirty="0"/>
          </a:p>
          <a:p>
            <a:r>
              <a:rPr lang="en-US" dirty="0"/>
              <a:t>Interesting analysis in the future can be in the direction of adding a sediment or water quality module to investigate the propagation of contaminants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Courier New" panose="02070309020205020404" pitchFamily="49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8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785245" cy="4470400"/>
          </a:xfrm>
        </p:spPr>
        <p:txBody>
          <a:bodyPr/>
          <a:lstStyle/>
          <a:p>
            <a:r>
              <a:rPr lang="en-US" dirty="0"/>
              <a:t>Friction slope can be modeled by a variety of equations, such as:</a:t>
            </a:r>
          </a:p>
          <a:p>
            <a:pPr lvl="1"/>
            <a:r>
              <a:rPr lang="en-US" dirty="0" err="1"/>
              <a:t>Chezy</a:t>
            </a:r>
            <a:endParaRPr lang="en-US" dirty="0"/>
          </a:p>
          <a:p>
            <a:pPr lvl="1"/>
            <a:r>
              <a:rPr lang="en-US" dirty="0"/>
              <a:t>Darcy-</a:t>
            </a:r>
            <a:r>
              <a:rPr lang="en-US" dirty="0" err="1"/>
              <a:t>Weisbach</a:t>
            </a:r>
            <a:endParaRPr lang="en-US" dirty="0"/>
          </a:p>
          <a:p>
            <a:pPr lvl="1"/>
            <a:r>
              <a:rPr lang="en-US" dirty="0"/>
              <a:t>Manning’s equation</a:t>
            </a:r>
          </a:p>
          <a:p>
            <a:pPr lvl="1"/>
            <a:endParaRPr lang="en-US" dirty="0"/>
          </a:p>
          <a:p>
            <a:r>
              <a:rPr lang="en-US" dirty="0"/>
              <a:t>Using Manning’s equation, we can derive: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\documentclass{article}&#10;\usepackage{amsmath}&#10;\pagestyle{empty}&#10;\begin{document}&#10;&#10;$$&#10;Q = \frac{1}{n}A R_h^{2/3} S_f^{1/2}&#10;$$&#10;&#10;\end{document}" title="IguanaTex Bitmap Display">
            <a:extLst>
              <a:ext uri="{FF2B5EF4-FFF2-40B4-BE49-F238E27FC236}">
                <a16:creationId xmlns:a16="http://schemas.microsoft.com/office/drawing/2014/main" id="{3BCA2AA7-DA07-F3F5-A5BA-F5F2F2E853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18786" y="3930262"/>
            <a:ext cx="2283886" cy="619886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&#10;S_f = \frac{Q^2 n^2}{A^2 R_h^{4/3}}&#10;$$&#10;&#10;\end{document}" title="IguanaTex Bitmap Display">
            <a:extLst>
              <a:ext uri="{FF2B5EF4-FFF2-40B4-BE49-F238E27FC236}">
                <a16:creationId xmlns:a16="http://schemas.microsoft.com/office/drawing/2014/main" id="{E1C541EC-A61D-9FCD-DBF6-366495BD3D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18786" y="4779171"/>
            <a:ext cx="1748115" cy="833829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$R_h$ - hydraulic radius&#10;&#10;&#10;&#10;\end{document}" title="IguanaTex Bitmap Display">
            <a:extLst>
              <a:ext uri="{FF2B5EF4-FFF2-40B4-BE49-F238E27FC236}">
                <a16:creationId xmlns:a16="http://schemas.microsoft.com/office/drawing/2014/main" id="{8C3E2A0E-4ED1-6F21-8599-54963E7AC7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169" y="5281820"/>
            <a:ext cx="2345143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785245" cy="4470400"/>
          </a:xfrm>
        </p:spPr>
        <p:txBody>
          <a:bodyPr/>
          <a:lstStyle/>
          <a:p>
            <a:r>
              <a:rPr lang="en-US" dirty="0"/>
              <a:t>To solve the previous equations, we need to know a continuous (or at least a tabular) hydraulic radius function</a:t>
            </a:r>
          </a:p>
          <a:p>
            <a:endParaRPr lang="en-US" dirty="0"/>
          </a:p>
          <a:p>
            <a:r>
              <a:rPr lang="en-US" dirty="0"/>
              <a:t>For simple cases such as a rectangular channel, the hydraulic radius can be written as: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\documentclass{article}&#10;\usepackage{amsmath}&#10;\pagestyle{empty}&#10;\begin{document}&#10;$$&#10;R_h = \frac{b h}{b + 2h}&#10;$$&#10;&#10;\end{document}" title="IguanaTex Bitmap Display">
            <a:extLst>
              <a:ext uri="{FF2B5EF4-FFF2-40B4-BE49-F238E27FC236}">
                <a16:creationId xmlns:a16="http://schemas.microsoft.com/office/drawing/2014/main" id="{E6385794-7A43-001B-C474-4DFF1FE09F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2208" y="3239797"/>
            <a:ext cx="1645714" cy="64914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where $b$ is the channel width and $h$ the water depth&#10;&#10;&#10;&#10;\end{document}" title="IguanaTex Bitmap Display">
            <a:extLst>
              <a:ext uri="{FF2B5EF4-FFF2-40B4-BE49-F238E27FC236}">
                <a16:creationId xmlns:a16="http://schemas.microsoft.com/office/drawing/2014/main" id="{372F3C27-74A8-0480-D7F7-EB814B615D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0161" y="4647337"/>
            <a:ext cx="573104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7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53404"/>
            <a:ext cx="10449343" cy="4470400"/>
          </a:xfrm>
        </p:spPr>
        <p:txBody>
          <a:bodyPr/>
          <a:lstStyle/>
          <a:p>
            <a:r>
              <a:rPr lang="en-US" dirty="0"/>
              <a:t>Trapezoid Channel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complex shape such as parabolic, elliptical and other formats can be solved if the hydraulic functions are known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3B1FC-0530-AF8D-4ADE-F2A760A121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564" y="1208910"/>
            <a:ext cx="5344576" cy="287595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&#10;y - \frac{y^2}{6 A}\left[y\left(Z_l+Z_r\right)+3 b_c\right]&#10;$$&#10;&#10;&#10;\end{document}" title="IguanaTex Bitmap Display">
            <a:extLst>
              <a:ext uri="{FF2B5EF4-FFF2-40B4-BE49-F238E27FC236}">
                <a16:creationId xmlns:a16="http://schemas.microsoft.com/office/drawing/2014/main" id="{833442D5-32BB-FF7F-3E35-78A30B4490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73674" y="1326680"/>
            <a:ext cx="2829714" cy="560762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$&#10;A =\Bigl[2 b_c+y\left(Z_l+Z_r\right)\Bigr] \frac{y}{2}&#10;$$&#10;&#10;&#10;\end{document}" title="IguanaTex Bitmap Display">
            <a:extLst>
              <a:ext uri="{FF2B5EF4-FFF2-40B4-BE49-F238E27FC236}">
                <a16:creationId xmlns:a16="http://schemas.microsoft.com/office/drawing/2014/main" id="{A6A03614-FCE1-DC2E-9A78-95AE3456F1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73674" y="2058108"/>
            <a:ext cx="2787047" cy="464762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$$&#10;b_c+y\left(Z_l+Z_r\right)\Bigr] \frac{y}{2}&#10;$$&#10;&#10;&#10;\end{document}" title="IguanaTex Bitmap Display">
            <a:extLst>
              <a:ext uri="{FF2B5EF4-FFF2-40B4-BE49-F238E27FC236}">
                <a16:creationId xmlns:a16="http://schemas.microsoft.com/office/drawing/2014/main" id="{8614F310-6B38-C897-FA65-D5D434F8598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73674" y="2639731"/>
            <a:ext cx="2009904" cy="464762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$&#10;P=b+y\left(\sqrt{1+Z_l^2}+\sqrt{1+Z_r^2}\right)&#10;$$&#10;&#10;&#10;\end{document}" title="IguanaTex Bitmap Display">
            <a:extLst>
              <a:ext uri="{FF2B5EF4-FFF2-40B4-BE49-F238E27FC236}">
                <a16:creationId xmlns:a16="http://schemas.microsoft.com/office/drawing/2014/main" id="{6FAAF4BF-1D85-E096-0FB4-9BF32E1005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73674" y="3221354"/>
            <a:ext cx="3734856" cy="60800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$$&#10;B_c =b_c+y\left(Z_l+Z_r\right)&#10;$$&#10;&#10;&#10;\end{document}" title="IguanaTex Bitmap Display">
            <a:extLst>
              <a:ext uri="{FF2B5EF4-FFF2-40B4-BE49-F238E27FC236}">
                <a16:creationId xmlns:a16="http://schemas.microsoft.com/office/drawing/2014/main" id="{BB928528-D5C8-094E-E1C8-9C1A93B827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73674" y="3957622"/>
            <a:ext cx="2334476" cy="254476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$$&#10;R_h = \frac{A}{P}&#10;$$&#10;&#10;&#10;\end{document}" title="IguanaTex Bitmap Display">
            <a:extLst>
              <a:ext uri="{FF2B5EF4-FFF2-40B4-BE49-F238E27FC236}">
                <a16:creationId xmlns:a16="http://schemas.microsoft.com/office/drawing/2014/main" id="{614D0436-615A-CFA5-4E0E-9B4A1646F4F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73674" y="4323336"/>
            <a:ext cx="880762" cy="5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5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01.9123"/>
  <p:tag name="LATEXADDIN" val="\documentclass{article}&#10;\usepackage{amsmath}&#10;\pagestyle{empty}&#10;\begin{document}&#10;$A$ - flow area&#10;&#10;&#10;&#10;\end{document}"/>
  <p:tag name="IGUANATEXSIZE" val="20"/>
  <p:tag name="IGUANATEXCURSOR" val="95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674.9156"/>
  <p:tag name="LATEXADDIN" val="\documentclass{article}&#10;\usepackage{amsmath}&#10;\pagestyle{empty}&#10;\begin{document}&#10;$$&#10;R_h = \frac{b h}{b + 2h}&#10;$$&#10;&#10;\end{document}"/>
  <p:tag name="IGUANATEXSIZE" val="24"/>
  <p:tag name="IGUANATEXCURSOR" val="110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820.397"/>
  <p:tag name="LATEXADDIN" val="\documentclass{article}&#10;\usepackage{amsmath}&#10;\pagestyle{empty}&#10;\begin{document}&#10;where $b$ is the channel width and $h$ the water depth&#10;&#10;&#10;&#10;\end{document}"/>
  <p:tag name="IGUANATEXSIZE" val="20"/>
  <p:tag name="IGUANATEXCURSOR" val="134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1392.576"/>
  <p:tag name="LATEXADDIN" val="\documentclass{article}&#10;\usepackage{amsmath}&#10;\pagestyle{empty}&#10;\begin{document}&#10;&#10;$$&#10;y - \frac{y^2}{6 A}\left[y\left(Z_l+Z_r\right)+3 b_c\right]&#10;$$&#10;&#10;&#10;\end{document}"/>
  <p:tag name="IGUANATEXSIZE" val="20"/>
  <p:tag name="IGUANATEXCURSOR" val="146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1371.579"/>
  <p:tag name="LATEXADDIN" val="\documentclass{article}&#10;\usepackage{amsmath}&#10;\pagestyle{empty}&#10;\begin{document}&#10;&#10;$$&#10;A =\Bigl[2 b_c+y\left(Z_l+Z_r\right)\Bigr] \frac{y}{2}&#10;$$&#10;&#10;&#10;\end{document}"/>
  <p:tag name="IGUANATEXSIZE" val="20"/>
  <p:tag name="IGUANATEXCURSOR" val="86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989.1264"/>
  <p:tag name="LATEXADDIN" val="\documentclass{article}&#10;\usepackage{amsmath}&#10;\pagestyle{empty}&#10;\begin{document}&#10;&#10;$$&#10;b_c+y\left(Z_l+Z_r\right)\Bigr] \frac{y}{2}&#10;$$&#10;&#10;&#10;\end{document}"/>
  <p:tag name="IGUANATEXSIZE" val="20"/>
  <p:tag name="IGUANATEXCURSOR" val="127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38.02"/>
  <p:tag name="LATEXADDIN" val="\documentclass{article}&#10;\usepackage{amsmath}&#10;\pagestyle{empty}&#10;\begin{document}&#10;&#10;$$&#10;P=b+y\left(\sqrt{1+Z_l^2}+\sqrt{1+Z_r^2}\right)&#10;$$&#10;&#10;&#10;\end{document}"/>
  <p:tag name="IGUANATEXSIZE" val="20"/>
  <p:tag name="IGUANATEXCURSOR" val="85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48.856"/>
  <p:tag name="LATEXADDIN" val="\documentclass{article}&#10;\usepackage{amsmath}&#10;\pagestyle{empty}&#10;\begin{document}&#10;&#10;$$&#10;B_c =b_c+y\left(Z_l+Z_r\right)&#10;$$&#10;&#10;&#10;\end{document}"/>
  <p:tag name="IGUANATEXSIZE" val="20"/>
  <p:tag name="IGUANATEXCURSOR" val="88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433.4458"/>
  <p:tag name="LATEXADDIN" val="\documentclass{article}&#10;\usepackage{amsmath}&#10;\pagestyle{empty}&#10;\begin{document}&#10;&#10;$$&#10;R_h = \frac{A}{P}&#10;$$&#10;&#10;&#10;\end{document}"/>
  <p:tag name="IGUANATEXSIZE" val="20"/>
  <p:tag name="IGUANATEXCURSOR" val="88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1484.065"/>
  <p:tag name="LATEXADDIN" val="\documentclass{article}&#10;\usepackage{amsmath}&#10;\pagestyle{empty}&#10;\begin{document}&#10;&#10;$$&#10;\frac{\partial h}{\partial t}+\frac{\partial(h u)}{\partial x}= i - f_r - e_{\mathrm{TR}}&#10;$$&#10;&#10;&#10;\end{document}"/>
  <p:tag name="IGUANATEXSIZE" val="24"/>
  <p:tag name="IGUANATEXCURSOR" val="155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2520.435"/>
  <p:tag name="LATEXADDIN" val="\documentclass{article}&#10;\usepackage{amsmath}&#10;\pagestyle{empty}&#10;\begin{document}&#10;&#10;&#10;$$&#10;\frac{1}{A} \frac{\partial Q}{\partial t}+\frac{1}{A} \frac{\partial}{\partial x}\left(\frac{Q^2}{A}\right)+g \frac{\partial h}{\partial x}-g\left(S_0-S_f\right)=0&#10;$$&#10;&#10;\end{document}"/>
  <p:tag name="IGUANATEXSIZE" val="20"/>
  <p:tag name="IGUANATEXCURSOR" val="251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974.8781"/>
  <p:tag name="LATEXADDIN" val="\documentclass{article}&#10;\usepackage{amsmath}&#10;\pagestyle{empty}&#10;\begin{document}&#10;$Q$ - flow discharge&#10;&#10;&#10;&#10;\end{document}"/>
  <p:tag name="IGUANATEXSIZE" val="20"/>
  <p:tag name="IGUANATEXCURSOR" val="100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340.833"/>
  <p:tag name="LATEXADDIN" val="\documentclass{article}&#10;\usepackage{amsmath}&#10;\pagestyle{empty}&#10;\begin{document}&#10;$i$ - rainfall rate, $f$ - infiltration rate, $e_{\mathrm{TR}}$ - evapotranspiration&#10;&#10;&#10;&#10;\end{document}"/>
  <p:tag name="IGUANATEXSIZE" val="20"/>
  <p:tag name="IGUANATEXCURSOR" val="146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.7083"/>
  <p:tag name="ORIGINALWIDTH" val="2534.683"/>
  <p:tag name="LATEXADDIN" val="\documentclass{article}&#10;\usepackage{amsmath}&#10;\pagestyle{empty}&#10;\begin{document}&#10;&#10;&#10;$$&#10;Q_{\text {in }}(t)=Q_b+\left(Q_p-Q_b\right)\left[\frac{t}{T_p} \exp \left(1-\frac{t}{T_p}\right)\right]^\beta&#10;$$&#10;&#10;\end{document}"/>
  <p:tag name="IGUANATEXSIZE" val="24"/>
  <p:tag name="IGUANATEXCURSOR" val="197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101.9872"/>
  <p:tag name="LATEXADDIN" val="\documentclass{article}&#10;\usepackage{amsmath}&#10;\pagestyle{empty}&#10;\begin{document}&#10;\noindent&#10;$h$&#10;\end{document}"/>
  <p:tag name="IGUANATEXSIZE" val="20"/>
  <p:tag name="IGUANATEXCURSOR" val="93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206.2243"/>
  <p:tag name="LATEXADDIN" val="\documentclass{article}&#10;\usepackage{amsmath}&#10;\pagestyle{empty}&#10;\begin{document}&#10;\noindent&#10;$W$&#10;\end{document}"/>
  <p:tag name="IGUANATEXSIZE" val="20"/>
  <p:tag name="IGUANATEXCURSOR" val="93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1.7248"/>
  <p:tag name="ORIGINALWIDTH" val="221.2224"/>
  <p:tag name="LATEXADDIN" val="\documentclass{article}&#10;\usepackage{amsmath}&#10;\pagestyle{empty}&#10;\begin{document}&#10;\noindent&#10;$L_f$&#10;\end{document}"/>
  <p:tag name="IGUANATEXSIZE" val="20"/>
  <p:tag name="IGUANATEXCURSOR" val="94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3.9783"/>
  <p:tag name="ORIGINALWIDTH" val="205.4743"/>
  <p:tag name="LATEXADDIN" val="\documentclass{article}&#10;\usepackage{amsmath}&#10;\pagestyle{empty}&#10;\begin{document}&#10;\noindent&#10;$L_c$&#10;\end{document}"/>
  <p:tag name="IGUANATEXSIZE" val="20"/>
  <p:tag name="IGUANATEXCURSOR" val="94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4.7319"/>
  <p:tag name="ORIGINALWIDTH" val="423.697"/>
  <p:tag name="LATEXADDIN" val="\documentclass{article}&#10;\usepackage{amsmath}&#10;\pagestyle{empty}&#10;\begin{document}&#10;\noindent&#10;Dam&#10;\end{document}"/>
  <p:tag name="IGUANATEXSIZE" val="20"/>
  <p:tag name="IGUANATEXCURSOR" val="93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9817"/>
  <p:tag name="ORIGINALWIDTH" val="971.8785"/>
  <p:tag name="LATEXADDIN" val="\documentclass{article}&#10;\usepackage{amsmath}&#10;\pagestyle{empty}&#10;\begin{document}&#10;\noindent&#10;Land use 1&#10;\end{document}"/>
  <p:tag name="IGUANATEXSIZE" val="20"/>
  <p:tag name="IGUANATEXCURSOR" val="100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9817"/>
  <p:tag name="ORIGINALWIDTH" val="978.6276"/>
  <p:tag name="LATEXADDIN" val="\documentclass{article}&#10;\usepackage{amsmath}&#10;\pagestyle{empty}&#10;\begin{document}&#10;\noindent&#10;Land use 2&#10;\end{document}"/>
  <p:tag name="IGUANATEXSIZE" val="20"/>
  <p:tag name="IGUANATEXCURSOR" val="100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355.455"/>
  <p:tag name="LATEXADDIN" val="\documentclass{article}&#10;\usepackage{amsmath}&#10;\pagestyle{empty}&#10;\begin{document}&#10;\noindent&#10;Vulnerable Comunity ($n_2$)&#10;\end{document}"/>
  <p:tag name="IGUANATEXSIZE" val="14"/>
  <p:tag name="IGUANATEXCURSOR" val="117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498.6877"/>
  <p:tag name="LATEXADDIN" val="\documentclass{article}&#10;\usepackage{amsmath}&#10;\pagestyle{empty}&#10;\begin{document}&#10;$h$ - depth&#10;&#10;&#10;&#10;\end{document}"/>
  <p:tag name="IGUANATEXSIZE" val="20"/>
  <p:tag name="IGUANATEXCURSOR" val="91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108.736"/>
  <p:tag name="LATEXADDIN" val="\documentclass{article}&#10;\usepackage{amsmath}&#10;\pagestyle{empty}&#10;\begin{document}&#10;\noindent&#10;Stream Floodplain ($n_1$)&#10;\end{document}"/>
  <p:tag name="IGUANATEXSIZE" val="14"/>
  <p:tag name="IGUANATEXCURSOR" val="115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1.7323"/>
  <p:tag name="ORIGINALWIDTH" val="148.4814"/>
  <p:tag name="LATEXADDIN" val="\documentclass{article}&#10;\usepackage{amsmath}&#10;\pagestyle{empty}&#10;\begin{document}&#10;\noindent&#10;$B$&#10;\end{document}"/>
  <p:tag name="IGUANATEXSIZE" val="20"/>
  <p:tag name="IGUANATEXCURSOR" val="93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.9775"/>
  <p:tag name="ORIGINALWIDTH" val="191.976"/>
  <p:tag name="LATEXADDIN" val="\documentclass{article}&#10;\usepackage{amsmath}&#10;\pagestyle{empty}&#10;\begin{document}&#10;\noindent&#10;$S_0$&#10;\end{document}"/>
  <p:tag name="IGUANATEXSIZE" val="14"/>
  <p:tag name="IGUANATEXCURSOR" val="95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38.2077"/>
  <p:tag name="LATEXADDIN" val="\documentclass{article}&#10;\usepackage{amsmath}&#10;\pagestyle{empty}&#10;\begin{document}&#10;\noindent&#10; ($n_0$)&#10;\end{document}"/>
  <p:tag name="IGUANATEXSIZE" val="14"/>
  <p:tag name="IGUANATEXCURSOR" val="96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59.88"/>
  <p:tag name="LATEXADDIN" val="\documentclass{article}&#10;\usepackage{amsmath}&#10;\pagestyle{empty}&#10;\begin{document}&#10;$S_0$ - bottom slope&#10;&#10;&#10;&#10;\end{document}"/>
  <p:tag name="IGUANATEXSIZE" val="20"/>
  <p:tag name="IGUANATEXCURSOR" val="100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62.1297"/>
  <p:tag name="LATEXADDIN" val="\documentclass{article}&#10;\usepackage{amsmath}&#10;\pagestyle{empty}&#10;\begin{document}&#10;$S_f$ - friction slope&#10;&#10;&#10;&#10;\end{document}"/>
  <p:tag name="IGUANATEXSIZE" val="20"/>
  <p:tag name="IGUANATEXCURSOR" val="102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50.844"/>
  <p:tag name="LATEXADDIN" val="\documentclass{article}&#10;\usepackage{amsmath}&#10;\pagestyle{empty}&#10;\begin{document}&#10;$g$ - gravity acceleration&#10;&#10;&#10;&#10;\end{document}"/>
  <p:tag name="IGUANATEXSIZE" val="20"/>
  <p:tag name="IGUANATEXCURSOR" val="106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936.6329"/>
  <p:tag name="LATEXADDIN" val="\documentclass{article}&#10;\usepackage{amsmath}&#10;\pagestyle{empty}&#10;\begin{document}&#10;&#10;$$&#10;Q = \frac{1}{n}A R_h^{2/3} S_f^{1/2}&#10;$$&#10;&#10;\end{document}"/>
  <p:tag name="IGUANATEXSIZE" val="24"/>
  <p:tag name="IGUANATEXCURSOR" val="123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716.9104"/>
  <p:tag name="LATEXADDIN" val="\documentclass{article}&#10;\usepackage{amsmath}&#10;\pagestyle{empty}&#10;\begin{document}&#10;&#10;$$&#10;S_f = \frac{Q^2 n^2}{A^2 R_h^{4/3}}&#10;$$&#10;&#10;\end{document}"/>
  <p:tag name="IGUANATEXSIZE" val="24"/>
  <p:tag name="IGUANATEXCURSOR" val="84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54.106"/>
  <p:tag name="LATEXADDIN" val="\documentclass{article}&#10;\usepackage{amsmath}&#10;\pagestyle{empty}&#10;\begin{document}&#10;$R_h$ - hydraulic radius&#10;&#10;&#10;&#10;\end{document}"/>
  <p:tag name="IGUANATEXSIZE" val="20"/>
  <p:tag name="IGUANATEXCURSOR" val="104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4807</TotalTime>
  <Words>2009</Words>
  <Application>Microsoft Office PowerPoint</Application>
  <PresentationFormat>Widescreen</PresentationFormat>
  <Paragraphs>332</Paragraphs>
  <Slides>62</Slides>
  <Notes>9</Notes>
  <HiddenSlides>0</HiddenSlides>
  <MMClips>7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Aptos</vt:lpstr>
      <vt:lpstr>Arial</vt:lpstr>
      <vt:lpstr>Calibri</vt:lpstr>
      <vt:lpstr>Calibri Light</vt:lpstr>
      <vt:lpstr>Cambria Math</vt:lpstr>
      <vt:lpstr>Courier New</vt:lpstr>
      <vt:lpstr>Montserrat</vt:lpstr>
      <vt:lpstr>Montserrat Light</vt:lpstr>
      <vt:lpstr>Montserrat Medium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Gomes J Nior</dc:creator>
  <cp:lastModifiedBy>Nobrega Gomes, Marcus - (marcusnobrega)</cp:lastModifiedBy>
  <cp:revision>30</cp:revision>
  <dcterms:created xsi:type="dcterms:W3CDTF">2023-02-23T16:14:37Z</dcterms:created>
  <dcterms:modified xsi:type="dcterms:W3CDTF">2024-10-09T02:10:31Z</dcterms:modified>
</cp:coreProperties>
</file>